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87" r:id="rId2"/>
    <p:sldMasterId id="2147483789" r:id="rId3"/>
  </p:sldMasterIdLst>
  <p:notesMasterIdLst>
    <p:notesMasterId r:id="rId72"/>
  </p:notesMasterIdLst>
  <p:handoutMasterIdLst>
    <p:handoutMasterId r:id="rId73"/>
  </p:handoutMasterIdLst>
  <p:sldIdLst>
    <p:sldId id="586" r:id="rId4"/>
    <p:sldId id="766" r:id="rId5"/>
    <p:sldId id="803" r:id="rId6"/>
    <p:sldId id="804" r:id="rId7"/>
    <p:sldId id="816" r:id="rId8"/>
    <p:sldId id="817" r:id="rId9"/>
    <p:sldId id="805" r:id="rId10"/>
    <p:sldId id="818" r:id="rId11"/>
    <p:sldId id="819" r:id="rId12"/>
    <p:sldId id="820" r:id="rId13"/>
    <p:sldId id="821" r:id="rId14"/>
    <p:sldId id="822" r:id="rId15"/>
    <p:sldId id="823" r:id="rId16"/>
    <p:sldId id="824" r:id="rId17"/>
    <p:sldId id="825" r:id="rId18"/>
    <p:sldId id="826" r:id="rId19"/>
    <p:sldId id="827" r:id="rId20"/>
    <p:sldId id="828" r:id="rId21"/>
    <p:sldId id="829" r:id="rId22"/>
    <p:sldId id="830" r:id="rId23"/>
    <p:sldId id="806" r:id="rId24"/>
    <p:sldId id="831" r:id="rId25"/>
    <p:sldId id="832" r:id="rId26"/>
    <p:sldId id="833" r:id="rId27"/>
    <p:sldId id="835" r:id="rId28"/>
    <p:sldId id="836" r:id="rId29"/>
    <p:sldId id="839" r:id="rId30"/>
    <p:sldId id="834" r:id="rId31"/>
    <p:sldId id="837" r:id="rId32"/>
    <p:sldId id="838" r:id="rId33"/>
    <p:sldId id="841" r:id="rId34"/>
    <p:sldId id="840" r:id="rId35"/>
    <p:sldId id="842" r:id="rId36"/>
    <p:sldId id="843" r:id="rId37"/>
    <p:sldId id="844" r:id="rId38"/>
    <p:sldId id="845" r:id="rId39"/>
    <p:sldId id="846" r:id="rId40"/>
    <p:sldId id="848" r:id="rId41"/>
    <p:sldId id="847" r:id="rId42"/>
    <p:sldId id="849" r:id="rId43"/>
    <p:sldId id="767" r:id="rId44"/>
    <p:sldId id="807" r:id="rId45"/>
    <p:sldId id="808" r:id="rId46"/>
    <p:sldId id="851" r:id="rId47"/>
    <p:sldId id="852" r:id="rId48"/>
    <p:sldId id="810" r:id="rId49"/>
    <p:sldId id="853" r:id="rId50"/>
    <p:sldId id="854" r:id="rId51"/>
    <p:sldId id="855" r:id="rId52"/>
    <p:sldId id="861" r:id="rId53"/>
    <p:sldId id="809" r:id="rId54"/>
    <p:sldId id="856" r:id="rId55"/>
    <p:sldId id="857" r:id="rId56"/>
    <p:sldId id="858" r:id="rId57"/>
    <p:sldId id="862" r:id="rId58"/>
    <p:sldId id="859" r:id="rId59"/>
    <p:sldId id="860" r:id="rId60"/>
    <p:sldId id="864" r:id="rId61"/>
    <p:sldId id="865" r:id="rId62"/>
    <p:sldId id="866" r:id="rId63"/>
    <p:sldId id="867" r:id="rId64"/>
    <p:sldId id="811" r:id="rId65"/>
    <p:sldId id="812" r:id="rId66"/>
    <p:sldId id="813" r:id="rId67"/>
    <p:sldId id="814" r:id="rId68"/>
    <p:sldId id="815" r:id="rId69"/>
    <p:sldId id="850" r:id="rId70"/>
    <p:sldId id="760" r:id="rId71"/>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33CCCC"/>
    <a:srgbClr val="9999FF"/>
    <a:srgbClr val="CCFF99"/>
    <a:srgbClr val="CCFFFF"/>
    <a:srgbClr val="FFFF99"/>
    <a:srgbClr val="CCCC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79" autoAdjust="0"/>
    <p:restoredTop sz="84370" autoAdjust="0"/>
  </p:normalViewPr>
  <p:slideViewPr>
    <p:cSldViewPr snapToGrid="0">
      <p:cViewPr varScale="1">
        <p:scale>
          <a:sx n="84" d="100"/>
          <a:sy n="84" d="100"/>
        </p:scale>
        <p:origin x="688" y="72"/>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8" d="100"/>
          <a:sy n="68" d="100"/>
        </p:scale>
        <p:origin x="277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剑 余" userId="0fbdc6dcbf009642" providerId="LiveId" clId="{6E0A125D-12D1-4290-9260-FD84D4E6BD7B}"/>
    <pc:docChg chg="custSel modSld">
      <pc:chgData name="剑 余" userId="0fbdc6dcbf009642" providerId="LiveId" clId="{6E0A125D-12D1-4290-9260-FD84D4E6BD7B}" dt="2019-01-13T06:42:25.880" v="0" actId="478"/>
      <pc:docMkLst>
        <pc:docMk/>
      </pc:docMkLst>
      <pc:sldChg chg="delSp">
        <pc:chgData name="剑 余" userId="0fbdc6dcbf009642" providerId="LiveId" clId="{6E0A125D-12D1-4290-9260-FD84D4E6BD7B}" dt="2019-01-13T06:42:25.880" v="0" actId="478"/>
        <pc:sldMkLst>
          <pc:docMk/>
          <pc:sldMk cId="0" sldId="586"/>
        </pc:sldMkLst>
        <pc:spChg chg="del">
          <ac:chgData name="剑 余" userId="0fbdc6dcbf009642" providerId="LiveId" clId="{6E0A125D-12D1-4290-9260-FD84D4E6BD7B}" dt="2019-01-13T06:42:25.880" v="0" actId="478"/>
          <ac:spMkLst>
            <pc:docMk/>
            <pc:sldMk cId="0" sldId="586"/>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2019年1月13日2时42分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2019年1月13日2时42分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cnblogs.com/zhangpengshou/archive/2012/07/09/2583096.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43382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2</a:t>
            </a:fld>
            <a:endParaRPr lang="en-US" altLang="zh-CN"/>
          </a:p>
        </p:txBody>
      </p:sp>
    </p:spTree>
    <p:extLst>
      <p:ext uri="{BB962C8B-B14F-4D97-AF65-F5344CB8AC3E}">
        <p14:creationId xmlns:p14="http://schemas.microsoft.com/office/powerpoint/2010/main" val="175390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hlinkClick r:id="rId3"/>
              </a:rPr>
              <a:t>摘自：</a:t>
            </a:r>
            <a:r>
              <a:rPr lang="en-US" altLang="zh-CN" b="1" dirty="0">
                <a:hlinkClick r:id="rId3"/>
              </a:rPr>
              <a:t>http://www.cnblogs.com/zhangpengshou/archive/2012/07/09/2583096.html</a:t>
            </a:r>
          </a:p>
          <a:p>
            <a:endParaRPr lang="en-US" altLang="zh-CN" b="1" dirty="0">
              <a:hlinkClick r:id="rId3"/>
            </a:endParaRPr>
          </a:p>
          <a:p>
            <a:r>
              <a:rPr lang="en-US" altLang="zh-CN" b="1" dirty="0">
                <a:hlinkClick r:id="rId3"/>
              </a:rPr>
              <a:t>Rest</a:t>
            </a:r>
            <a:r>
              <a:rPr lang="zh-CN" altLang="en-US" b="1" dirty="0">
                <a:hlinkClick r:id="rId3"/>
              </a:rPr>
              <a:t>模式</a:t>
            </a:r>
            <a:r>
              <a:rPr lang="en-US" altLang="zh-CN" b="1" dirty="0" err="1">
                <a:hlinkClick r:id="rId3"/>
              </a:rPr>
              <a:t>get,put,post,delete</a:t>
            </a:r>
            <a:r>
              <a:rPr lang="zh-CN" altLang="en-US" b="1" dirty="0">
                <a:hlinkClick r:id="rId3"/>
              </a:rPr>
              <a:t>含义与区别</a:t>
            </a:r>
            <a:r>
              <a:rPr lang="en-US" altLang="zh-CN" b="1" dirty="0">
                <a:hlinkClick r:id="rId3"/>
              </a:rPr>
              <a:t>(</a:t>
            </a:r>
            <a:r>
              <a:rPr lang="zh-CN" altLang="en-US" b="1" dirty="0">
                <a:hlinkClick r:id="rId3"/>
              </a:rPr>
              <a:t>转</a:t>
            </a:r>
            <a:r>
              <a:rPr lang="en-US" altLang="zh-CN" b="1" dirty="0">
                <a:hlinkClick r:id="rId3"/>
              </a:rPr>
              <a:t>)</a:t>
            </a:r>
            <a:endParaRPr lang="zh-CN" altLang="en-US" b="1" dirty="0"/>
          </a:p>
          <a:p>
            <a:pPr latinLnBrk="1"/>
            <a:r>
              <a:rPr lang="zh-CN" altLang="en-US" sz="1200" b="1" kern="1200" dirty="0">
                <a:solidFill>
                  <a:schemeClr val="tx1"/>
                </a:solidFill>
                <a:effectLst/>
                <a:latin typeface="Times New Roman" pitchFamily="18" charset="0"/>
                <a:ea typeface="+mn-ea"/>
                <a:cs typeface="+mn-cs"/>
              </a:rPr>
              <a:t>解释代码  </a:t>
            </a:r>
          </a:p>
          <a:p>
            <a:pPr latinLnBrk="1"/>
            <a:r>
              <a:rPr lang="en-US" altLang="zh-CN" sz="1200" kern="1200" dirty="0">
                <a:solidFill>
                  <a:schemeClr val="tx1"/>
                </a:solidFill>
                <a:effectLst/>
                <a:latin typeface="Times New Roman" pitchFamily="18" charset="0"/>
                <a:ea typeface="+mn-ea"/>
                <a:cs typeface="+mn-cs"/>
              </a:rPr>
              <a:t>POST   /</a:t>
            </a:r>
            <a:r>
              <a:rPr lang="en-US" altLang="zh-CN" sz="1200" kern="1200" dirty="0" err="1">
                <a:solidFill>
                  <a:schemeClr val="tx1"/>
                </a:solidFill>
                <a:effectLst/>
                <a:latin typeface="Times New Roman" pitchFamily="18" charset="0"/>
                <a:ea typeface="+mn-ea"/>
                <a:cs typeface="+mn-cs"/>
              </a:rPr>
              <a:t>uri</a:t>
            </a:r>
            <a:r>
              <a:rPr lang="en-US" altLang="zh-CN" sz="1200" kern="1200" dirty="0">
                <a:solidFill>
                  <a:schemeClr val="tx1"/>
                </a:solidFill>
                <a:effectLst/>
                <a:latin typeface="Times New Roman" pitchFamily="18" charset="0"/>
                <a:ea typeface="+mn-ea"/>
                <a:cs typeface="+mn-cs"/>
              </a:rPr>
              <a:t>     </a:t>
            </a:r>
            <a:r>
              <a:rPr lang="zh-CN" altLang="en-US" sz="1200" kern="1200" dirty="0">
                <a:solidFill>
                  <a:schemeClr val="tx1"/>
                </a:solidFill>
                <a:effectLst/>
                <a:latin typeface="Times New Roman" pitchFamily="18" charset="0"/>
                <a:ea typeface="+mn-ea"/>
                <a:cs typeface="+mn-cs"/>
              </a:rPr>
              <a:t>创建  </a:t>
            </a:r>
          </a:p>
          <a:p>
            <a:pPr latinLnBrk="1"/>
            <a:r>
              <a:rPr lang="en-US" altLang="zh-CN" sz="1200" kern="1200" dirty="0">
                <a:solidFill>
                  <a:schemeClr val="tx1"/>
                </a:solidFill>
                <a:effectLst/>
                <a:latin typeface="Times New Roman" pitchFamily="18" charset="0"/>
                <a:ea typeface="+mn-ea"/>
                <a:cs typeface="+mn-cs"/>
              </a:rPr>
              <a:t>DELETE /</a:t>
            </a:r>
            <a:r>
              <a:rPr lang="en-US" altLang="zh-CN" sz="1200" kern="1200" dirty="0" err="1">
                <a:solidFill>
                  <a:schemeClr val="tx1"/>
                </a:solidFill>
                <a:effectLst/>
                <a:latin typeface="Times New Roman" pitchFamily="18" charset="0"/>
                <a:ea typeface="+mn-ea"/>
                <a:cs typeface="+mn-cs"/>
              </a:rPr>
              <a:t>uri</a:t>
            </a:r>
            <a:r>
              <a:rPr lang="en-US" altLang="zh-CN" sz="1200" kern="1200" dirty="0">
                <a:solidFill>
                  <a:schemeClr val="tx1"/>
                </a:solidFill>
                <a:effectLst/>
                <a:latin typeface="Times New Roman" pitchFamily="18" charset="0"/>
                <a:ea typeface="+mn-ea"/>
                <a:cs typeface="+mn-cs"/>
              </a:rPr>
              <a:t>/xxx </a:t>
            </a:r>
            <a:r>
              <a:rPr lang="zh-CN" altLang="en-US" sz="1200" kern="1200" dirty="0">
                <a:solidFill>
                  <a:schemeClr val="tx1"/>
                </a:solidFill>
                <a:effectLst/>
                <a:latin typeface="Times New Roman" pitchFamily="18" charset="0"/>
                <a:ea typeface="+mn-ea"/>
                <a:cs typeface="+mn-cs"/>
              </a:rPr>
              <a:t>删除   </a:t>
            </a:r>
          </a:p>
          <a:p>
            <a:pPr latinLnBrk="1"/>
            <a:r>
              <a:rPr lang="en-US" altLang="zh-CN" sz="1200" kern="1200" dirty="0">
                <a:solidFill>
                  <a:schemeClr val="tx1"/>
                </a:solidFill>
                <a:effectLst/>
                <a:latin typeface="Times New Roman" pitchFamily="18" charset="0"/>
                <a:ea typeface="+mn-ea"/>
                <a:cs typeface="+mn-cs"/>
              </a:rPr>
              <a:t>PUT    /</a:t>
            </a:r>
            <a:r>
              <a:rPr lang="en-US" altLang="zh-CN" sz="1200" kern="1200" dirty="0" err="1">
                <a:solidFill>
                  <a:schemeClr val="tx1"/>
                </a:solidFill>
                <a:effectLst/>
                <a:latin typeface="Times New Roman" pitchFamily="18" charset="0"/>
                <a:ea typeface="+mn-ea"/>
                <a:cs typeface="+mn-cs"/>
              </a:rPr>
              <a:t>uri</a:t>
            </a:r>
            <a:r>
              <a:rPr lang="en-US" altLang="zh-CN" sz="1200" kern="1200" dirty="0">
                <a:solidFill>
                  <a:schemeClr val="tx1"/>
                </a:solidFill>
                <a:effectLst/>
                <a:latin typeface="Times New Roman" pitchFamily="18" charset="0"/>
                <a:ea typeface="+mn-ea"/>
                <a:cs typeface="+mn-cs"/>
              </a:rPr>
              <a:t>/xxx </a:t>
            </a:r>
            <a:r>
              <a:rPr lang="zh-CN" altLang="en-US" sz="1200" kern="1200" dirty="0">
                <a:solidFill>
                  <a:schemeClr val="tx1"/>
                </a:solidFill>
                <a:effectLst/>
                <a:latin typeface="Times New Roman" pitchFamily="18" charset="0"/>
                <a:ea typeface="+mn-ea"/>
                <a:cs typeface="+mn-cs"/>
              </a:rPr>
              <a:t>更新或创建  </a:t>
            </a:r>
          </a:p>
          <a:p>
            <a:pPr latinLnBrk="1"/>
            <a:r>
              <a:rPr lang="en-US" altLang="zh-CN" sz="1200" kern="1200" dirty="0">
                <a:solidFill>
                  <a:schemeClr val="tx1"/>
                </a:solidFill>
                <a:effectLst/>
                <a:latin typeface="Times New Roman" pitchFamily="18" charset="0"/>
                <a:ea typeface="+mn-ea"/>
                <a:cs typeface="+mn-cs"/>
              </a:rPr>
              <a:t>GET    /</a:t>
            </a:r>
            <a:r>
              <a:rPr lang="en-US" altLang="zh-CN" sz="1200" kern="1200" dirty="0" err="1">
                <a:solidFill>
                  <a:schemeClr val="tx1"/>
                </a:solidFill>
                <a:effectLst/>
                <a:latin typeface="Times New Roman" pitchFamily="18" charset="0"/>
                <a:ea typeface="+mn-ea"/>
                <a:cs typeface="+mn-cs"/>
              </a:rPr>
              <a:t>uri</a:t>
            </a:r>
            <a:r>
              <a:rPr lang="en-US" altLang="zh-CN" sz="1200" kern="1200" dirty="0">
                <a:solidFill>
                  <a:schemeClr val="tx1"/>
                </a:solidFill>
                <a:effectLst/>
                <a:latin typeface="Times New Roman" pitchFamily="18" charset="0"/>
                <a:ea typeface="+mn-ea"/>
                <a:cs typeface="+mn-cs"/>
              </a:rPr>
              <a:t>/xxx </a:t>
            </a:r>
            <a:r>
              <a:rPr lang="zh-CN" altLang="en-US" sz="1200" kern="1200" dirty="0">
                <a:solidFill>
                  <a:schemeClr val="tx1"/>
                </a:solidFill>
                <a:effectLst/>
                <a:latin typeface="Times New Roman" pitchFamily="18" charset="0"/>
                <a:ea typeface="+mn-ea"/>
                <a:cs typeface="+mn-cs"/>
              </a:rPr>
              <a:t>查看  </a:t>
            </a:r>
          </a:p>
          <a:p>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操作是安全的。所谓安全是指不管进行多少次操作，资源的状态都不会改变。比如我用</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浏览文章，不管浏览多少次，那篇文章还在那，没有变化。当然，你可能说每浏览一次文章，文章的浏览数就加一，这不也改变了资源的状态么？这并不矛盾，因为这个改变不是</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操作引起的，而是用户自己设定的服务端逻辑造成的。</a:t>
            </a:r>
            <a:br>
              <a:rPr lang="zh-CN" altLang="en-US" sz="1200" kern="1200" dirty="0">
                <a:solidFill>
                  <a:schemeClr val="tx1"/>
                </a:solidFill>
                <a:effectLst/>
                <a:latin typeface="Times New Roman" pitchFamily="18" charset="0"/>
                <a:ea typeface="+mn-ea"/>
                <a:cs typeface="+mn-cs"/>
              </a:rPr>
            </a:br>
            <a:endParaRPr lang="zh-CN" altLang="en-US" sz="1200" kern="1200" dirty="0">
              <a:solidFill>
                <a:schemeClr val="tx1"/>
              </a:solidFill>
              <a:effectLst/>
              <a:latin typeface="Times New Roman" pitchFamily="18" charset="0"/>
              <a:ea typeface="+mn-ea"/>
              <a:cs typeface="+mn-cs"/>
            </a:endParaRPr>
          </a:p>
          <a:p>
            <a:r>
              <a:rPr lang="en-US" altLang="zh-CN" dirty="0"/>
              <a:t>PUT</a:t>
            </a:r>
            <a:r>
              <a:rPr lang="zh-CN" altLang="en-US" dirty="0"/>
              <a:t>，</a:t>
            </a:r>
            <a:r>
              <a:rPr lang="en-US" altLang="zh-CN" dirty="0"/>
              <a:t>DELETE</a:t>
            </a:r>
            <a:r>
              <a:rPr lang="zh-CN" altLang="en-US" dirty="0"/>
              <a:t>操作是幂等的。所谓幂等是指不管进行多少次操作，结果都一样。比如我用</a:t>
            </a:r>
            <a:r>
              <a:rPr lang="en-US" altLang="zh-CN" dirty="0"/>
              <a:t>PUT</a:t>
            </a:r>
            <a:r>
              <a:rPr lang="zh-CN" altLang="en-US" dirty="0"/>
              <a:t>修改一篇文章，然后在做同样的操作，每次操作后的结果并没有不同，</a:t>
            </a:r>
            <a:r>
              <a:rPr lang="en-US" altLang="zh-CN" dirty="0"/>
              <a:t>DELETE</a:t>
            </a:r>
            <a:r>
              <a:rPr lang="zh-CN" altLang="en-US" dirty="0"/>
              <a:t>也是一样。顺便说一句，因为</a:t>
            </a:r>
            <a:r>
              <a:rPr lang="en-US" altLang="zh-CN" dirty="0"/>
              <a:t>GET</a:t>
            </a:r>
            <a:r>
              <a:rPr lang="zh-CN" altLang="en-US" dirty="0"/>
              <a:t>操作是安全的，所以它自然也是幂等的。</a:t>
            </a:r>
            <a:br>
              <a:rPr lang="zh-CN" altLang="en-US" dirty="0"/>
            </a:br>
            <a:r>
              <a:rPr lang="en-US" altLang="zh-CN" dirty="0"/>
              <a:t>POST</a:t>
            </a:r>
            <a:r>
              <a:rPr lang="zh-CN" altLang="en-US" dirty="0"/>
              <a:t>操作既不是安全的，也不是幂等的，比如常见的</a:t>
            </a:r>
            <a:r>
              <a:rPr lang="en-US" altLang="zh-CN" dirty="0"/>
              <a:t>POST</a:t>
            </a:r>
            <a:r>
              <a:rPr lang="zh-CN" altLang="en-US" dirty="0"/>
              <a:t>重复加载问题：当我们多次发出同样的</a:t>
            </a:r>
            <a:r>
              <a:rPr lang="en-US" altLang="zh-CN" dirty="0"/>
              <a:t>POST</a:t>
            </a:r>
            <a:r>
              <a:rPr lang="zh-CN" altLang="en-US" dirty="0"/>
              <a:t>请求后，其结果是创建出了若干的资源。</a:t>
            </a:r>
            <a:br>
              <a:rPr lang="zh-CN" altLang="en-US" dirty="0"/>
            </a:br>
            <a:r>
              <a:rPr lang="zh-CN" altLang="en-US" dirty="0"/>
              <a:t>安全和幂等的意义在于：当操作没有达到预期的目标时，我们可以不停的重试，而不会对资源产生副作用。从这个意义上说，</a:t>
            </a:r>
            <a:r>
              <a:rPr lang="en-US" altLang="zh-CN" dirty="0"/>
              <a:t>POST</a:t>
            </a:r>
            <a:r>
              <a:rPr lang="zh-CN" altLang="en-US" dirty="0"/>
              <a:t>操作往往是有害的，但很多时候我们还是不得不使用它。</a:t>
            </a:r>
            <a:br>
              <a:rPr lang="zh-CN" altLang="en-US" dirty="0"/>
            </a:br>
            <a:r>
              <a:rPr lang="zh-CN" altLang="en-US" dirty="0"/>
              <a:t>还有一点需要注意的就是，创建操作可以使用</a:t>
            </a:r>
            <a:r>
              <a:rPr lang="en-US" altLang="zh-CN" dirty="0"/>
              <a:t>POST</a:t>
            </a:r>
            <a:r>
              <a:rPr lang="zh-CN" altLang="en-US" dirty="0"/>
              <a:t>，也可以使用</a:t>
            </a:r>
            <a:r>
              <a:rPr lang="en-US" altLang="zh-CN" dirty="0"/>
              <a:t>PUT</a:t>
            </a:r>
            <a:r>
              <a:rPr lang="zh-CN" altLang="en-US" dirty="0"/>
              <a:t>，区别在于</a:t>
            </a:r>
            <a:r>
              <a:rPr lang="en-US" altLang="zh-CN" dirty="0"/>
              <a:t>POST </a:t>
            </a:r>
            <a:r>
              <a:rPr lang="zh-CN" altLang="en-US" dirty="0"/>
              <a:t>是作用在一个集合资源之上的（</a:t>
            </a:r>
            <a:r>
              <a:rPr lang="en-US" altLang="zh-CN" dirty="0"/>
              <a:t>/</a:t>
            </a:r>
            <a:r>
              <a:rPr lang="en-US" altLang="zh-CN" dirty="0" err="1"/>
              <a:t>uri</a:t>
            </a:r>
            <a:r>
              <a:rPr lang="zh-CN" altLang="en-US" dirty="0"/>
              <a:t>），而</a:t>
            </a:r>
            <a:r>
              <a:rPr lang="en-US" altLang="zh-CN" dirty="0"/>
              <a:t>PUT</a:t>
            </a:r>
            <a:r>
              <a:rPr lang="zh-CN" altLang="en-US" dirty="0"/>
              <a:t>操作是作用在一个具体资源之上的（</a:t>
            </a:r>
            <a:r>
              <a:rPr lang="en-US" altLang="zh-CN" dirty="0"/>
              <a:t>/</a:t>
            </a:r>
            <a:r>
              <a:rPr lang="en-US" altLang="zh-CN" dirty="0" err="1"/>
              <a:t>uri</a:t>
            </a:r>
            <a:r>
              <a:rPr lang="en-US" altLang="zh-CN" dirty="0"/>
              <a:t>/xxx</a:t>
            </a:r>
            <a:r>
              <a:rPr lang="zh-CN" altLang="en-US" dirty="0"/>
              <a:t>），再通俗点说，如果</a:t>
            </a:r>
            <a:r>
              <a:rPr lang="en-US" altLang="zh-CN" dirty="0"/>
              <a:t>URL</a:t>
            </a:r>
            <a:r>
              <a:rPr lang="zh-CN" altLang="en-US" dirty="0"/>
              <a:t>可以在客户端确定，那么就使用</a:t>
            </a:r>
            <a:r>
              <a:rPr lang="en-US" altLang="zh-CN" dirty="0"/>
              <a:t>PUT</a:t>
            </a:r>
            <a:r>
              <a:rPr lang="zh-CN" altLang="en-US" dirty="0"/>
              <a:t>，如果是在服务端确定，那么就使用</a:t>
            </a:r>
            <a:r>
              <a:rPr lang="en-US" altLang="zh-CN" dirty="0"/>
              <a:t>POST</a:t>
            </a:r>
            <a:r>
              <a:rPr lang="zh-CN" altLang="en-US" dirty="0"/>
              <a:t>，比如说很多资源使用数据库自增主键作为标识信息，而创建的资源的标识信息到底是什么只能由服务端提供，这个时候就必须使用</a:t>
            </a:r>
            <a:r>
              <a:rPr lang="en-US" altLang="zh-CN" dirty="0"/>
              <a:t>POST</a:t>
            </a:r>
            <a:r>
              <a:rPr lang="zh-CN" altLang="en-US" dirty="0"/>
              <a:t>。</a:t>
            </a:r>
            <a:br>
              <a:rPr lang="zh-CN" altLang="en-US" dirty="0"/>
            </a:br>
            <a:r>
              <a:rPr lang="zh-CN" altLang="en-US" dirty="0"/>
              <a:t>  </a:t>
            </a:r>
            <a:br>
              <a:rPr lang="zh-CN" altLang="en-US" dirty="0"/>
            </a:br>
            <a:r>
              <a:rPr lang="zh-CN" altLang="en-US" dirty="0"/>
              <a:t>关于</a:t>
            </a:r>
            <a:r>
              <a:rPr lang="en-US" altLang="zh-CN" dirty="0"/>
              <a:t>GET POST </a:t>
            </a:r>
            <a:r>
              <a:rPr lang="zh-CN" altLang="en-US" dirty="0"/>
              <a:t>的混淆</a:t>
            </a:r>
            <a:br>
              <a:rPr lang="zh-CN" altLang="en-US" dirty="0"/>
            </a:br>
            <a:r>
              <a:rPr lang="zh-CN" altLang="en-US" dirty="0"/>
              <a:t>先说相同点，只有了解了相同点之后才能理解为什么会发生混淆。两者都能向服务器发送数据，提交的“内容”</a:t>
            </a:r>
            <a:r>
              <a:rPr lang="en-US" altLang="zh-CN" dirty="0"/>
              <a:t>[</a:t>
            </a:r>
            <a:r>
              <a:rPr lang="zh-CN" altLang="en-US" dirty="0"/>
              <a:t>注</a:t>
            </a:r>
            <a:r>
              <a:rPr lang="en-US" altLang="zh-CN" dirty="0"/>
              <a:t>1]</a:t>
            </a:r>
            <a:r>
              <a:rPr lang="zh-CN" altLang="en-US" dirty="0"/>
              <a:t>的格式相同，都是</a:t>
            </a:r>
            <a:r>
              <a:rPr lang="en-US" altLang="zh-CN" dirty="0"/>
              <a:t>var_1=value_1&amp;var_2=value_2&amp;....</a:t>
            </a:r>
            <a:r>
              <a:rPr lang="en-US" altLang="zh-CN" sz="1200" kern="1200" dirty="0">
                <a:solidFill>
                  <a:schemeClr val="tx1"/>
                </a:solidFill>
                <a:effectLst/>
                <a:latin typeface="Times New Roman" pitchFamily="18" charset="0"/>
                <a:ea typeface="+mn-ea"/>
                <a:cs typeface="+mn-cs"/>
              </a:rPr>
              <a:t>get </a:t>
            </a:r>
            <a:r>
              <a:rPr lang="zh-CN" altLang="en-US" sz="1200" kern="1200" dirty="0">
                <a:solidFill>
                  <a:schemeClr val="tx1"/>
                </a:solidFill>
                <a:effectLst/>
                <a:latin typeface="Times New Roman" pitchFamily="18" charset="0"/>
                <a:ea typeface="+mn-ea"/>
                <a:cs typeface="+mn-cs"/>
              </a:rPr>
              <a:t>和 </a:t>
            </a:r>
            <a:r>
              <a:rPr lang="en-US" altLang="zh-CN" sz="1200" kern="1200" dirty="0">
                <a:solidFill>
                  <a:schemeClr val="tx1"/>
                </a:solidFill>
                <a:effectLst/>
                <a:latin typeface="Times New Roman" pitchFamily="18" charset="0"/>
                <a:ea typeface="+mn-ea"/>
                <a:cs typeface="+mn-cs"/>
              </a:rPr>
              <a:t>post </a:t>
            </a:r>
            <a:r>
              <a:rPr lang="zh-CN" altLang="en-US" sz="1200" kern="1200" dirty="0">
                <a:solidFill>
                  <a:schemeClr val="tx1"/>
                </a:solidFill>
                <a:effectLst/>
                <a:latin typeface="Times New Roman" pitchFamily="18" charset="0"/>
                <a:ea typeface="+mn-ea"/>
                <a:cs typeface="+mn-cs"/>
              </a:rPr>
              <a:t>区别如字面，一个是</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（获取），一个是</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（发送）。</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用来告诉服务器需要获取哪些内容（</a:t>
            </a:r>
            <a:r>
              <a:rPr lang="en-US" altLang="zh-CN" sz="1200" kern="1200" dirty="0" err="1">
                <a:solidFill>
                  <a:schemeClr val="tx1"/>
                </a:solidFill>
                <a:effectLst/>
                <a:latin typeface="Times New Roman" pitchFamily="18" charset="0"/>
                <a:ea typeface="+mn-ea"/>
                <a:cs typeface="+mn-cs"/>
              </a:rPr>
              <a:t>uri+query</a:t>
            </a:r>
            <a:r>
              <a:rPr lang="zh-CN" altLang="en-US" sz="1200" kern="1200" dirty="0">
                <a:solidFill>
                  <a:schemeClr val="tx1"/>
                </a:solidFill>
                <a:effectLst/>
                <a:latin typeface="Times New Roman" pitchFamily="18" charset="0"/>
                <a:ea typeface="+mn-ea"/>
                <a:cs typeface="+mn-cs"/>
              </a:rPr>
              <a:t>），向静态页面（</a:t>
            </a:r>
            <a:r>
              <a:rPr lang="en-US" altLang="zh-CN" sz="1200" kern="1200" dirty="0" err="1">
                <a:solidFill>
                  <a:schemeClr val="tx1"/>
                </a:solidFill>
                <a:effectLst/>
                <a:latin typeface="Times New Roman" pitchFamily="18" charset="0"/>
                <a:ea typeface="+mn-ea"/>
                <a:cs typeface="+mn-cs"/>
              </a:rPr>
              <a:t>uri</a:t>
            </a:r>
            <a:r>
              <a:rPr lang="zh-CN" altLang="en-US" sz="1200" kern="1200" dirty="0">
                <a:solidFill>
                  <a:schemeClr val="tx1"/>
                </a:solidFill>
                <a:effectLst/>
                <a:latin typeface="Times New Roman" pitchFamily="18" charset="0"/>
                <a:ea typeface="+mn-ea"/>
                <a:cs typeface="+mn-cs"/>
              </a:rPr>
              <a:t>）请求则直接返回文件内容给浏览器，向一个动态页面请求时可以提供查询参数（</a:t>
            </a:r>
            <a:r>
              <a:rPr lang="en-US" altLang="zh-CN" sz="1200" kern="1200" dirty="0">
                <a:solidFill>
                  <a:schemeClr val="tx1"/>
                </a:solidFill>
                <a:effectLst/>
                <a:latin typeface="Times New Roman" pitchFamily="18" charset="0"/>
                <a:ea typeface="+mn-ea"/>
                <a:cs typeface="+mn-cs"/>
              </a:rPr>
              <a:t>query</a:t>
            </a:r>
            <a:r>
              <a:rPr lang="zh-CN" altLang="en-US" sz="1200" kern="1200" dirty="0">
                <a:solidFill>
                  <a:schemeClr val="tx1"/>
                </a:solidFill>
                <a:effectLst/>
                <a:latin typeface="Times New Roman" pitchFamily="18" charset="0"/>
                <a:ea typeface="+mn-ea"/>
                <a:cs typeface="+mn-cs"/>
              </a:rPr>
              <a:t>）以获得相应内容。</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用来向服务器提交内容，主要是为了提交，而不是为了请求内容，就是说</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的初衷并不要求服务器返回内容</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2]</a:t>
            </a:r>
            <a:r>
              <a:rPr lang="zh-CN" altLang="en-US" sz="1200" kern="1200" dirty="0">
                <a:solidFill>
                  <a:schemeClr val="tx1"/>
                </a:solidFill>
                <a:effectLst/>
                <a:latin typeface="Times New Roman" pitchFamily="18" charset="0"/>
                <a:ea typeface="+mn-ea"/>
                <a:cs typeface="+mn-cs"/>
              </a:rPr>
              <a:t>，只是提交内容让服务器处理（主要是存储或者处理之后再存储）。</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出现混淆是因为对提交的数据处理方法的滥用造成的，数据是无辜的。</a:t>
            </a:r>
            <a:endParaRPr lang="zh-CN" altLang="en-US" dirty="0"/>
          </a:p>
          <a:p>
            <a:r>
              <a:rPr lang="zh-CN" altLang="en-US" sz="1200" kern="1200" dirty="0">
                <a:solidFill>
                  <a:schemeClr val="tx1"/>
                </a:solidFill>
                <a:effectLst/>
                <a:latin typeface="Times New Roman" pitchFamily="18" charset="0"/>
                <a:ea typeface="+mn-ea"/>
                <a:cs typeface="+mn-cs"/>
              </a:rPr>
              <a:t>混淆之一：</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将</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提交的用来查询的字段当作是存储数据存入了服务器端文件或者数据库。然后就误以为</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是用来提交用于存储的数据的。</a:t>
            </a:r>
          </a:p>
          <a:p>
            <a:r>
              <a:rPr lang="zh-CN" altLang="en-US" sz="1200" kern="1200" dirty="0">
                <a:solidFill>
                  <a:schemeClr val="tx1"/>
                </a:solidFill>
                <a:effectLst/>
                <a:latin typeface="Times New Roman" pitchFamily="18" charset="0"/>
                <a:ea typeface="+mn-ea"/>
                <a:cs typeface="+mn-cs"/>
              </a:rPr>
              <a:t>混淆之二：</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编写脚本在服务器端通过处理</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提交的数据并返回内容。只要有数据，就能用来进行判断，脚本怎写是程序员的事，而不在乎数据来源的形式（</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，或者是自己预设值的常量）。这点功能上确实没问题，只是背离的其初始目的而已。</a:t>
            </a:r>
          </a:p>
          <a:p>
            <a:r>
              <a:rPr lang="zh-CN" altLang="en-US" sz="1200" kern="1200" dirty="0">
                <a:solidFill>
                  <a:schemeClr val="tx1"/>
                </a:solidFill>
                <a:effectLst/>
                <a:latin typeface="Times New Roman" pitchFamily="18" charset="0"/>
                <a:ea typeface="+mn-ea"/>
                <a:cs typeface="+mn-cs"/>
              </a:rPr>
              <a:t>由于都是要传送数据，且数据格式相同（即使数据格式不同，只要能提取出相应数据）。使用的时候难免出现张冠李戴，将</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数据用来存储、将</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数据用来检索返回数据。但是二者还是有区别的（主要是根据其用途而“人为”</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3]</a:t>
            </a:r>
            <a:r>
              <a:rPr lang="zh-CN" altLang="en-US" sz="1200" kern="1200" dirty="0">
                <a:solidFill>
                  <a:schemeClr val="tx1"/>
                </a:solidFill>
                <a:effectLst/>
                <a:latin typeface="Times New Roman" pitchFamily="18" charset="0"/>
                <a:ea typeface="+mn-ea"/>
                <a:cs typeface="+mn-cs"/>
              </a:rPr>
              <a:t>造成的），</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的长度限制在</a:t>
            </a:r>
            <a:r>
              <a:rPr lang="en-US" altLang="zh-CN" sz="1200" kern="1200" dirty="0">
                <a:solidFill>
                  <a:schemeClr val="tx1"/>
                </a:solidFill>
                <a:effectLst/>
                <a:latin typeface="Times New Roman" pitchFamily="18" charset="0"/>
                <a:ea typeface="+mn-ea"/>
                <a:cs typeface="+mn-cs"/>
              </a:rPr>
              <a:t>2048</a:t>
            </a:r>
            <a:r>
              <a:rPr lang="zh-CN" altLang="en-US" sz="1200" kern="1200" dirty="0">
                <a:solidFill>
                  <a:schemeClr val="tx1"/>
                </a:solidFill>
                <a:effectLst/>
                <a:latin typeface="Times New Roman" pitchFamily="18" charset="0"/>
                <a:ea typeface="+mn-ea"/>
                <a:cs typeface="+mn-cs"/>
              </a:rPr>
              <a:t>字节（由浏览器和服务器限制的，这是目前</a:t>
            </a:r>
            <a:r>
              <a:rPr lang="en-US" altLang="zh-CN" sz="1200" kern="1200" dirty="0">
                <a:solidFill>
                  <a:schemeClr val="tx1"/>
                </a:solidFill>
                <a:effectLst/>
                <a:latin typeface="Times New Roman" pitchFamily="18" charset="0"/>
                <a:ea typeface="+mn-ea"/>
                <a:cs typeface="+mn-cs"/>
              </a:rPr>
              <a:t>IE</a:t>
            </a:r>
            <a:r>
              <a:rPr lang="zh-CN" altLang="en-US" sz="1200" kern="1200" dirty="0">
                <a:solidFill>
                  <a:schemeClr val="tx1"/>
                </a:solidFill>
                <a:effectLst/>
                <a:latin typeface="Times New Roman" pitchFamily="18" charset="0"/>
                <a:ea typeface="+mn-ea"/>
                <a:cs typeface="+mn-cs"/>
              </a:rPr>
              <a:t>的数据，曾经是</a:t>
            </a:r>
            <a:r>
              <a:rPr lang="en-US" altLang="zh-CN" sz="1200" kern="1200" dirty="0">
                <a:solidFill>
                  <a:schemeClr val="tx1"/>
                </a:solidFill>
                <a:effectLst/>
                <a:latin typeface="Times New Roman" pitchFamily="18" charset="0"/>
                <a:ea typeface="+mn-ea"/>
                <a:cs typeface="+mn-cs"/>
              </a:rPr>
              <a:t>1024</a:t>
            </a:r>
            <a:r>
              <a:rPr lang="zh-CN" altLang="en-US" sz="1200" kern="1200" dirty="0">
                <a:solidFill>
                  <a:schemeClr val="tx1"/>
                </a:solidFill>
                <a:effectLst/>
                <a:latin typeface="Times New Roman" pitchFamily="18" charset="0"/>
                <a:ea typeface="+mn-ea"/>
                <a:cs typeface="+mn-cs"/>
              </a:rPr>
              <a:t>字节），很大程度上限制了</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用来传递“存储数据”的数据的能力，所以还是老老实实用来做检索吧；</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则无此限制（只是</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协议规范没有进行大小限制，但受限于服务器的处理能力），因此对于大的数据（一般来说需要存储的数据可能会比较大，比</a:t>
            </a:r>
            <a:r>
              <a:rPr lang="en-US" altLang="zh-CN" sz="1200" kern="1200" dirty="0">
                <a:solidFill>
                  <a:schemeClr val="tx1"/>
                </a:solidFill>
                <a:effectLst/>
                <a:latin typeface="Times New Roman" pitchFamily="18" charset="0"/>
                <a:ea typeface="+mn-ea"/>
                <a:cs typeface="+mn-cs"/>
              </a:rPr>
              <a:t>2048</a:t>
            </a:r>
            <a:r>
              <a:rPr lang="zh-CN" altLang="en-US" sz="1200" kern="1200" dirty="0">
                <a:solidFill>
                  <a:schemeClr val="tx1"/>
                </a:solidFill>
                <a:effectLst/>
                <a:latin typeface="Times New Roman" pitchFamily="18" charset="0"/>
                <a:ea typeface="+mn-ea"/>
                <a:cs typeface="+mn-cs"/>
              </a:rPr>
              <a:t>字节大）的传递有天然的优势，谁让它是 </a:t>
            </a:r>
            <a:r>
              <a:rPr lang="en-US" altLang="zh-CN" sz="1200" kern="1200" dirty="0">
                <a:solidFill>
                  <a:schemeClr val="tx1"/>
                </a:solidFill>
                <a:effectLst/>
                <a:latin typeface="Times New Roman" pitchFamily="18" charset="0"/>
                <a:ea typeface="+mn-ea"/>
                <a:cs typeface="+mn-cs"/>
              </a:rPr>
              <a:t>nature born post </a:t>
            </a:r>
            <a:r>
              <a:rPr lang="zh-CN" altLang="en-US" sz="1200" kern="1200" dirty="0">
                <a:solidFill>
                  <a:schemeClr val="tx1"/>
                </a:solidFill>
                <a:effectLst/>
                <a:latin typeface="Times New Roman" pitchFamily="18" charset="0"/>
                <a:ea typeface="+mn-ea"/>
                <a:cs typeface="+mn-cs"/>
              </a:rPr>
              <a:t>呢。</a:t>
            </a:r>
          </a:p>
          <a:p>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提交的数据是放在</a:t>
            </a:r>
            <a:r>
              <a:rPr lang="en-US" altLang="zh-CN" sz="1200" kern="1200" dirty="0" err="1">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里，目的是灵活的向服务其提交检索请求，可以在地址栏随时修改数据以变更需要获取的内容，比如直接修改分页的编号就跳到另外一个分页了（当然也可能是 </a:t>
            </a:r>
            <a:r>
              <a:rPr lang="en-US" altLang="zh-CN" sz="1200" kern="1200" dirty="0">
                <a:solidFill>
                  <a:schemeClr val="tx1"/>
                </a:solidFill>
                <a:effectLst/>
                <a:latin typeface="Times New Roman" pitchFamily="18" charset="0"/>
                <a:ea typeface="+mn-ea"/>
                <a:cs typeface="+mn-cs"/>
              </a:rPr>
              <a:t>404</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提交的数据放在</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请求的正文里，目的在于提交数据并用于服务器端的存储，而不允许用户过多的更改相应数据（主要是相对于在</a:t>
            </a:r>
            <a:r>
              <a:rPr lang="en-US" altLang="zh-CN" sz="1200" kern="1200" dirty="0" err="1">
                <a:solidFill>
                  <a:schemeClr val="tx1"/>
                </a:solidFill>
                <a:effectLst/>
                <a:latin typeface="Times New Roman" pitchFamily="18" charset="0"/>
                <a:ea typeface="+mn-ea"/>
                <a:cs typeface="+mn-cs"/>
              </a:rPr>
              <a:t>url</a:t>
            </a:r>
            <a:r>
              <a:rPr lang="en-US" altLang="zh-CN" sz="1200" kern="1200" dirty="0">
                <a:solidFill>
                  <a:schemeClr val="tx1"/>
                </a:solidFill>
                <a:effectLst/>
                <a:latin typeface="Times New Roman" pitchFamily="18" charset="0"/>
                <a:ea typeface="+mn-ea"/>
                <a:cs typeface="+mn-cs"/>
              </a:rPr>
              <a:t> </a:t>
            </a:r>
            <a:r>
              <a:rPr lang="zh-CN" altLang="en-US" sz="1200" kern="1200" dirty="0">
                <a:solidFill>
                  <a:schemeClr val="tx1"/>
                </a:solidFill>
                <a:effectLst/>
                <a:latin typeface="Times New Roman" pitchFamily="18" charset="0"/>
                <a:ea typeface="+mn-ea"/>
                <a:cs typeface="+mn-cs"/>
              </a:rPr>
              <a:t>修改要麻烦很多，</a:t>
            </a:r>
            <a:r>
              <a:rPr lang="en-US" altLang="zh-CN" sz="1200" kern="1200" dirty="0" err="1">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的修改只要点击地址栏输入字符就可以了），除非是专门跑来编辑数据的。</a:t>
            </a:r>
          </a:p>
          <a:p>
            <a:r>
              <a:rPr lang="zh-CN" altLang="en-US" sz="1200" kern="1200" dirty="0">
                <a:solidFill>
                  <a:schemeClr val="tx1"/>
                </a:solidFill>
                <a:effectLst/>
                <a:latin typeface="Times New Roman" pitchFamily="18" charset="0"/>
                <a:ea typeface="+mn-ea"/>
                <a:cs typeface="+mn-cs"/>
              </a:rPr>
              <a:t>花边：</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的安全性在传输的层面上区别不大，但是采用</a:t>
            </a:r>
            <a:r>
              <a:rPr lang="en-US" altLang="zh-CN" sz="1200" kern="1200" dirty="0" err="1">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提交数据的</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方式容易被人肉眼看到，或者出现在历史纪录里，还是可能被肉眼看到，都是一些本地的问题。</a:t>
            </a:r>
          </a:p>
          <a:p>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1</a:t>
            </a:r>
            <a:r>
              <a:rPr lang="zh-CN" altLang="en-US" sz="1200" kern="1200" dirty="0">
                <a:solidFill>
                  <a:schemeClr val="tx1"/>
                </a:solidFill>
                <a:effectLst/>
                <a:latin typeface="Times New Roman" pitchFamily="18" charset="0"/>
                <a:ea typeface="+mn-ea"/>
                <a:cs typeface="+mn-cs"/>
              </a:rPr>
              <a:t>：我强调的是内容，至于</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协议中的</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的格式大家有兴趣就自己看看吧。</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2</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方式主要是为了获得预期内容，即</a:t>
            </a:r>
            <a:r>
              <a:rPr lang="en-US" altLang="zh-CN" sz="1200" kern="1200" dirty="0" err="1">
                <a:solidFill>
                  <a:schemeClr val="tx1"/>
                </a:solidFill>
                <a:effectLst/>
                <a:latin typeface="Times New Roman" pitchFamily="18" charset="0"/>
                <a:ea typeface="+mn-ea"/>
                <a:cs typeface="+mn-cs"/>
              </a:rPr>
              <a:t>uri+query</a:t>
            </a:r>
            <a:r>
              <a:rPr lang="zh-CN" altLang="en-US" sz="1200" kern="1200" dirty="0">
                <a:solidFill>
                  <a:schemeClr val="tx1"/>
                </a:solidFill>
                <a:effectLst/>
                <a:latin typeface="Times New Roman" pitchFamily="18" charset="0"/>
                <a:ea typeface="+mn-ea"/>
                <a:cs typeface="+mn-cs"/>
              </a:rPr>
              <a:t>相同时所得到的内容应该是相同的。而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主要是提交内容，至于是否有必要返回页面可能只是出于用户体验，比如注册时返回你的注册</a:t>
            </a:r>
            <a:r>
              <a:rPr lang="en-US" altLang="zh-CN" sz="1200" kern="1200" dirty="0">
                <a:solidFill>
                  <a:schemeClr val="tx1"/>
                </a:solidFill>
                <a:effectLst/>
                <a:latin typeface="Times New Roman" pitchFamily="18" charset="0"/>
                <a:ea typeface="+mn-ea"/>
                <a:cs typeface="+mn-cs"/>
              </a:rPr>
              <a:t>id</a:t>
            </a:r>
            <a:r>
              <a:rPr lang="zh-CN" altLang="en-US" sz="1200" kern="1200" dirty="0">
                <a:solidFill>
                  <a:schemeClr val="tx1"/>
                </a:solidFill>
                <a:effectLst/>
                <a:latin typeface="Times New Roman" pitchFamily="18" charset="0"/>
                <a:ea typeface="+mn-ea"/>
                <a:cs typeface="+mn-cs"/>
              </a:rPr>
              <a:t>，但是如果只是返回一个“您已注册成功”的相同页面（即使你</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的数据不一样）也没什么好奇怪的。</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注</a:t>
            </a:r>
            <a:r>
              <a:rPr lang="en-US" altLang="zh-CN" sz="1200" kern="1200" dirty="0">
                <a:solidFill>
                  <a:schemeClr val="tx1"/>
                </a:solidFill>
                <a:effectLst/>
                <a:latin typeface="Times New Roman" pitchFamily="18" charset="0"/>
                <a:ea typeface="+mn-ea"/>
                <a:cs typeface="+mn-cs"/>
              </a:rPr>
              <a:t>3</a:t>
            </a:r>
            <a:r>
              <a:rPr lang="zh-CN" altLang="en-US" sz="1200" kern="1200" dirty="0">
                <a:solidFill>
                  <a:schemeClr val="tx1"/>
                </a:solidFill>
                <a:effectLst/>
                <a:latin typeface="Times New Roman" pitchFamily="18" charset="0"/>
                <a:ea typeface="+mn-ea"/>
                <a:cs typeface="+mn-cs"/>
              </a:rPr>
              <a:t>：关于这个“人为”，不是那么贴切，</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还是有技术层面的区别的。但是从表象上看暂且这么说吧，毕竟二者的混淆也是“人为”的。</a:t>
            </a:r>
          </a:p>
          <a:p>
            <a:r>
              <a:rPr lang="zh-CN" altLang="en-US" sz="1200" kern="1200" dirty="0">
                <a:solidFill>
                  <a:schemeClr val="tx1"/>
                </a:solidFill>
                <a:effectLst/>
                <a:latin typeface="Times New Roman" pitchFamily="18" charset="0"/>
                <a:ea typeface="+mn-ea"/>
                <a:cs typeface="+mn-cs"/>
              </a:rPr>
              <a:t> </a:t>
            </a:r>
          </a:p>
          <a:p>
            <a:r>
              <a:rPr lang="en-US" altLang="zh-CN" sz="1200" kern="1200" dirty="0">
                <a:solidFill>
                  <a:schemeClr val="tx1"/>
                </a:solidFill>
                <a:effectLst/>
                <a:latin typeface="Times New Roman" pitchFamily="18" charset="0"/>
                <a:ea typeface="+mn-ea"/>
                <a:cs typeface="+mn-cs"/>
              </a:rPr>
              <a:t>HTTP POST GET </a:t>
            </a:r>
            <a:r>
              <a:rPr lang="zh-CN" altLang="en-US" sz="1200" kern="1200" dirty="0">
                <a:solidFill>
                  <a:schemeClr val="tx1"/>
                </a:solidFill>
                <a:effectLst/>
                <a:latin typeface="Times New Roman" pitchFamily="18" charset="0"/>
                <a:ea typeface="+mn-ea"/>
                <a:cs typeface="+mn-cs"/>
              </a:rPr>
              <a:t>本质区别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原理区别</a:t>
            </a:r>
          </a:p>
          <a:p>
            <a:r>
              <a:rPr lang="zh-CN" altLang="en-US" sz="1200" kern="1200" dirty="0">
                <a:solidFill>
                  <a:schemeClr val="tx1"/>
                </a:solidFill>
                <a:effectLst/>
                <a:latin typeface="Times New Roman" pitchFamily="18" charset="0"/>
                <a:ea typeface="+mn-ea"/>
                <a:cs typeface="+mn-cs"/>
              </a:rPr>
              <a:t>一般在浏览器中输入网址访问资源都是通过</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方式；在</a:t>
            </a:r>
            <a:r>
              <a:rPr lang="en-US" altLang="zh-CN" sz="1200" kern="1200" dirty="0">
                <a:solidFill>
                  <a:schemeClr val="tx1"/>
                </a:solidFill>
                <a:effectLst/>
                <a:latin typeface="Times New Roman" pitchFamily="18" charset="0"/>
                <a:ea typeface="+mn-ea"/>
                <a:cs typeface="+mn-cs"/>
              </a:rPr>
              <a:t>FORM</a:t>
            </a:r>
            <a:r>
              <a:rPr lang="zh-CN" altLang="en-US" sz="1200" kern="1200" dirty="0">
                <a:solidFill>
                  <a:schemeClr val="tx1"/>
                </a:solidFill>
                <a:effectLst/>
                <a:latin typeface="Times New Roman" pitchFamily="18" charset="0"/>
                <a:ea typeface="+mn-ea"/>
                <a:cs typeface="+mn-cs"/>
              </a:rPr>
              <a:t>提交中，可以通过</a:t>
            </a:r>
            <a:r>
              <a:rPr lang="en-US" altLang="zh-CN" sz="1200" kern="1200" dirty="0">
                <a:solidFill>
                  <a:schemeClr val="tx1"/>
                </a:solidFill>
                <a:effectLst/>
                <a:latin typeface="Times New Roman" pitchFamily="18" charset="0"/>
                <a:ea typeface="+mn-ea"/>
                <a:cs typeface="+mn-cs"/>
              </a:rPr>
              <a:t>Method</a:t>
            </a:r>
            <a:r>
              <a:rPr lang="zh-CN" altLang="en-US" sz="1200" kern="1200" dirty="0">
                <a:solidFill>
                  <a:schemeClr val="tx1"/>
                </a:solidFill>
                <a:effectLst/>
                <a:latin typeface="Times New Roman" pitchFamily="18" charset="0"/>
                <a:ea typeface="+mn-ea"/>
                <a:cs typeface="+mn-cs"/>
              </a:rPr>
              <a:t>指定提交方式为</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或者</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，默认为</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提交 </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定义了与服务器交互的不同方法，最基本的方法有</a:t>
            </a:r>
            <a:r>
              <a:rPr lang="en-US" altLang="zh-CN" sz="1200" kern="1200" dirty="0">
                <a:solidFill>
                  <a:schemeClr val="tx1"/>
                </a:solidFill>
                <a:effectLst/>
                <a:latin typeface="Times New Roman" pitchFamily="18" charset="0"/>
                <a:ea typeface="+mn-ea"/>
                <a:cs typeface="+mn-cs"/>
              </a:rPr>
              <a:t>4</a:t>
            </a:r>
            <a:r>
              <a:rPr lang="zh-CN" altLang="en-US" sz="1200" kern="1200" dirty="0">
                <a:solidFill>
                  <a:schemeClr val="tx1"/>
                </a:solidFill>
                <a:effectLst/>
                <a:latin typeface="Times New Roman" pitchFamily="18" charset="0"/>
                <a:ea typeface="+mn-ea"/>
                <a:cs typeface="+mn-cs"/>
              </a:rPr>
              <a:t>种，分别是</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PUT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DELETE URL </a:t>
            </a:r>
            <a:r>
              <a:rPr lang="zh-CN" altLang="en-US" sz="1200" kern="1200" dirty="0">
                <a:solidFill>
                  <a:schemeClr val="tx1"/>
                </a:solidFill>
                <a:effectLst/>
                <a:latin typeface="Times New Roman" pitchFamily="18" charset="0"/>
                <a:ea typeface="+mn-ea"/>
                <a:cs typeface="+mn-cs"/>
              </a:rPr>
              <a:t>全称是资源描述符，我们可以这样认为：一个</a:t>
            </a:r>
            <a:r>
              <a:rPr lang="en-US" altLang="zh-CN" sz="1200" kern="1200" dirty="0">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地址，它用于描述一个网络上的资源，而</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中的</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PUT</a:t>
            </a:r>
            <a:r>
              <a:rPr lang="zh-CN" altLang="en-US" sz="1200" kern="1200" dirty="0">
                <a:solidFill>
                  <a:schemeClr val="tx1"/>
                </a:solidFill>
                <a:effectLst/>
                <a:latin typeface="Times New Roman" pitchFamily="18" charset="0"/>
                <a:ea typeface="+mn-ea"/>
                <a:cs typeface="+mn-cs"/>
              </a:rPr>
              <a:t>，</a:t>
            </a:r>
            <a:r>
              <a:rPr lang="en-US" altLang="zh-CN" sz="1200" kern="1200" dirty="0">
                <a:solidFill>
                  <a:schemeClr val="tx1"/>
                </a:solidFill>
                <a:effectLst/>
                <a:latin typeface="Times New Roman" pitchFamily="18" charset="0"/>
                <a:ea typeface="+mn-ea"/>
                <a:cs typeface="+mn-cs"/>
              </a:rPr>
              <a:t>DELETE</a:t>
            </a:r>
            <a:r>
              <a:rPr lang="zh-CN" altLang="en-US" sz="1200" kern="1200" dirty="0">
                <a:solidFill>
                  <a:schemeClr val="tx1"/>
                </a:solidFill>
                <a:effectLst/>
                <a:latin typeface="Times New Roman" pitchFamily="18" charset="0"/>
                <a:ea typeface="+mn-ea"/>
                <a:cs typeface="+mn-cs"/>
              </a:rPr>
              <a:t>就对应着对这个资源的查 ，改 ，增 ，删 </a:t>
            </a:r>
            <a:r>
              <a:rPr lang="en-US" altLang="zh-CN" sz="1200" kern="1200" dirty="0">
                <a:solidFill>
                  <a:schemeClr val="tx1"/>
                </a:solidFill>
                <a:effectLst/>
                <a:latin typeface="Times New Roman" pitchFamily="18" charset="0"/>
                <a:ea typeface="+mn-ea"/>
                <a:cs typeface="+mn-cs"/>
              </a:rPr>
              <a:t>4</a:t>
            </a:r>
            <a:r>
              <a:rPr lang="zh-CN" altLang="en-US" sz="1200" kern="1200" dirty="0">
                <a:solidFill>
                  <a:schemeClr val="tx1"/>
                </a:solidFill>
                <a:effectLst/>
                <a:latin typeface="Times New Roman" pitchFamily="18" charset="0"/>
                <a:ea typeface="+mn-ea"/>
                <a:cs typeface="+mn-cs"/>
              </a:rPr>
              <a:t>个操作。到这里，大家应该有个大概的了解了，</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一般用于获取</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查询 资源信息，而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一般用于更新 资源信息</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个人认为这是</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和</a:t>
            </a:r>
            <a:r>
              <a:rPr lang="en-US" altLang="zh-CN" sz="1200" kern="1200" dirty="0">
                <a:solidFill>
                  <a:schemeClr val="tx1"/>
                </a:solidFill>
                <a:effectLst/>
                <a:latin typeface="Times New Roman" pitchFamily="18" charset="0"/>
                <a:ea typeface="+mn-ea"/>
                <a:cs typeface="+mn-cs"/>
              </a:rPr>
              <a:t>POST</a:t>
            </a:r>
            <a:r>
              <a:rPr lang="zh-CN" altLang="en-US" sz="1200" kern="1200" dirty="0">
                <a:solidFill>
                  <a:schemeClr val="tx1"/>
                </a:solidFill>
                <a:effectLst/>
                <a:latin typeface="Times New Roman" pitchFamily="18" charset="0"/>
                <a:ea typeface="+mn-ea"/>
                <a:cs typeface="+mn-cs"/>
              </a:rPr>
              <a:t>的本质区别，也是协议设计者的本意，其它区别都是具体表现形式的差异 </a:t>
            </a:r>
            <a:r>
              <a:rPr lang="en-US" altLang="zh-CN" sz="1200" kern="1200" dirty="0">
                <a:solidFill>
                  <a:schemeClr val="tx1"/>
                </a:solidFill>
                <a:effectLst/>
                <a:latin typeface="Times New Roman" pitchFamily="18" charset="0"/>
                <a:ea typeface="+mn-ea"/>
                <a:cs typeface="+mn-cs"/>
              </a:rPr>
              <a:t>)</a:t>
            </a:r>
            <a:r>
              <a:rPr lang="zh-CN" altLang="en-US" sz="1200" kern="1200" dirty="0">
                <a:solidFill>
                  <a:schemeClr val="tx1"/>
                </a:solidFill>
                <a:effectLst/>
                <a:latin typeface="Times New Roman" pitchFamily="18" charset="0"/>
                <a:ea typeface="+mn-ea"/>
                <a:cs typeface="+mn-cs"/>
              </a:rPr>
              <a:t>。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根据</a:t>
            </a:r>
            <a:r>
              <a:rPr lang="en-US" altLang="zh-CN" sz="1200" kern="1200" dirty="0">
                <a:solidFill>
                  <a:schemeClr val="tx1"/>
                </a:solidFill>
                <a:effectLst/>
                <a:latin typeface="Times New Roman" pitchFamily="18" charset="0"/>
                <a:ea typeface="+mn-ea"/>
                <a:cs typeface="+mn-cs"/>
              </a:rPr>
              <a:t>HTTP</a:t>
            </a:r>
            <a:r>
              <a:rPr lang="zh-CN" altLang="en-US" sz="1200" kern="1200" dirty="0">
                <a:solidFill>
                  <a:schemeClr val="tx1"/>
                </a:solidFill>
                <a:effectLst/>
                <a:latin typeface="Times New Roman" pitchFamily="18" charset="0"/>
                <a:ea typeface="+mn-ea"/>
                <a:cs typeface="+mn-cs"/>
              </a:rPr>
              <a:t>规范，</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用于信息获取，而且应该是安全的和幂等的 。 　　</a:t>
            </a:r>
            <a:br>
              <a:rPr lang="zh-CN" altLang="en-US" sz="1200" kern="1200" dirty="0">
                <a:solidFill>
                  <a:schemeClr val="tx1"/>
                </a:solidFill>
                <a:effectLst/>
                <a:latin typeface="Times New Roman" pitchFamily="18" charset="0"/>
                <a:ea typeface="+mn-ea"/>
                <a:cs typeface="+mn-cs"/>
              </a:rPr>
            </a:br>
            <a:r>
              <a:rPr lang="en-US" altLang="zh-CN" sz="1200" kern="1200" dirty="0">
                <a:solidFill>
                  <a:schemeClr val="tx1"/>
                </a:solidFill>
                <a:effectLst/>
                <a:latin typeface="Times New Roman" pitchFamily="18" charset="0"/>
                <a:ea typeface="+mn-ea"/>
                <a:cs typeface="+mn-cs"/>
              </a:rPr>
              <a:t>1.</a:t>
            </a:r>
            <a:r>
              <a:rPr lang="zh-CN" altLang="en-US" sz="1200" kern="1200" dirty="0">
                <a:solidFill>
                  <a:schemeClr val="tx1"/>
                </a:solidFill>
                <a:effectLst/>
                <a:latin typeface="Times New Roman" pitchFamily="18" charset="0"/>
                <a:ea typeface="+mn-ea"/>
                <a:cs typeface="+mn-cs"/>
              </a:rPr>
              <a:t>所谓安全的意味着该操作用于获取信息而非修改信息。换句话说，</a:t>
            </a:r>
            <a:r>
              <a:rPr lang="en-US" altLang="zh-CN" sz="1200" kern="1200" dirty="0">
                <a:solidFill>
                  <a:schemeClr val="tx1"/>
                </a:solidFill>
                <a:effectLst/>
                <a:latin typeface="Times New Roman" pitchFamily="18" charset="0"/>
                <a:ea typeface="+mn-ea"/>
                <a:cs typeface="+mn-cs"/>
              </a:rPr>
              <a:t>GET</a:t>
            </a:r>
            <a:r>
              <a:rPr lang="zh-CN" altLang="en-US" sz="1200" kern="1200" dirty="0">
                <a:solidFill>
                  <a:schemeClr val="tx1"/>
                </a:solidFill>
                <a:effectLst/>
                <a:latin typeface="Times New Roman" pitchFamily="18" charset="0"/>
                <a:ea typeface="+mn-ea"/>
                <a:cs typeface="+mn-cs"/>
              </a:rPr>
              <a:t>请求一般不应产生副作用。就是说，它仅仅是获取资源信息，就像数据库查询一样，不会修改，增加数据，不会影响资源的状态。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 注意：这里安全的含义仅仅是指是非修改信息。 　　</a:t>
            </a:r>
            <a:br>
              <a:rPr lang="zh-CN" altLang="en-US" sz="1200" kern="1200" dirty="0">
                <a:solidFill>
                  <a:schemeClr val="tx1"/>
                </a:solidFill>
                <a:effectLst/>
                <a:latin typeface="Times New Roman" pitchFamily="18" charset="0"/>
                <a:ea typeface="+mn-ea"/>
                <a:cs typeface="+mn-cs"/>
              </a:rPr>
            </a:br>
            <a:r>
              <a:rPr lang="en-US" altLang="zh-CN" sz="1200" kern="1200" dirty="0">
                <a:solidFill>
                  <a:schemeClr val="tx1"/>
                </a:solidFill>
                <a:effectLst/>
                <a:latin typeface="Times New Roman" pitchFamily="18" charset="0"/>
                <a:ea typeface="+mn-ea"/>
                <a:cs typeface="+mn-cs"/>
              </a:rPr>
              <a:t>2.</a:t>
            </a:r>
            <a:r>
              <a:rPr lang="zh-CN" altLang="en-US" sz="1200" kern="1200" dirty="0">
                <a:solidFill>
                  <a:schemeClr val="tx1"/>
                </a:solidFill>
                <a:effectLst/>
                <a:latin typeface="Times New Roman" pitchFamily="18" charset="0"/>
                <a:ea typeface="+mn-ea"/>
                <a:cs typeface="+mn-cs"/>
              </a:rPr>
              <a:t>幂等的意味着对同一</a:t>
            </a:r>
            <a:r>
              <a:rPr lang="en-US" altLang="zh-CN" sz="1200" kern="1200" dirty="0">
                <a:solidFill>
                  <a:schemeClr val="tx1"/>
                </a:solidFill>
                <a:effectLst/>
                <a:latin typeface="Times New Roman" pitchFamily="18" charset="0"/>
                <a:ea typeface="+mn-ea"/>
                <a:cs typeface="+mn-cs"/>
              </a:rPr>
              <a:t>URL</a:t>
            </a:r>
            <a:r>
              <a:rPr lang="zh-CN" altLang="en-US" sz="1200" kern="1200" dirty="0">
                <a:solidFill>
                  <a:schemeClr val="tx1"/>
                </a:solidFill>
                <a:effectLst/>
                <a:latin typeface="Times New Roman" pitchFamily="18" charset="0"/>
                <a:ea typeface="+mn-ea"/>
                <a:cs typeface="+mn-cs"/>
              </a:rPr>
              <a:t>的多个请求应该返回同样的结果。这里我再解释一下幂等 这个概念：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幂等 （</a:t>
            </a:r>
            <a:r>
              <a:rPr lang="en-US" altLang="zh-CN" sz="1200" kern="1200" dirty="0">
                <a:solidFill>
                  <a:schemeClr val="tx1"/>
                </a:solidFill>
                <a:effectLst/>
                <a:latin typeface="Times New Roman" pitchFamily="18" charset="0"/>
                <a:ea typeface="+mn-ea"/>
                <a:cs typeface="+mn-cs"/>
              </a:rPr>
              <a:t>idempotent</a:t>
            </a:r>
            <a:r>
              <a:rPr lang="zh-CN" altLang="en-US" sz="1200" kern="1200" dirty="0">
                <a:solidFill>
                  <a:schemeClr val="tx1"/>
                </a:solidFill>
                <a:effectLst/>
                <a:latin typeface="Times New Roman" pitchFamily="18" charset="0"/>
                <a:ea typeface="+mn-ea"/>
                <a:cs typeface="+mn-cs"/>
              </a:rPr>
              <a:t>、</a:t>
            </a:r>
            <a:r>
              <a:rPr lang="en-US" altLang="zh-CN" sz="1200" kern="1200" dirty="0" err="1">
                <a:solidFill>
                  <a:schemeClr val="tx1"/>
                </a:solidFill>
                <a:effectLst/>
                <a:latin typeface="Times New Roman" pitchFamily="18" charset="0"/>
                <a:ea typeface="+mn-ea"/>
                <a:cs typeface="+mn-cs"/>
              </a:rPr>
              <a:t>idempotence</a:t>
            </a:r>
            <a:r>
              <a:rPr lang="zh-CN" altLang="en-US" sz="1200" kern="1200" dirty="0">
                <a:solidFill>
                  <a:schemeClr val="tx1"/>
                </a:solidFill>
                <a:effectLst/>
                <a:latin typeface="Times New Roman" pitchFamily="18" charset="0"/>
                <a:ea typeface="+mn-ea"/>
                <a:cs typeface="+mn-cs"/>
              </a:rPr>
              <a:t>）是一个数学或计算机学概念，常见于抽象代数中。 　　</a:t>
            </a:r>
            <a:br>
              <a:rPr lang="zh-CN" altLang="en-US" sz="1200" kern="1200" dirty="0">
                <a:solidFill>
                  <a:schemeClr val="tx1"/>
                </a:solidFill>
                <a:effectLst/>
                <a:latin typeface="Times New Roman" pitchFamily="18" charset="0"/>
                <a:ea typeface="+mn-ea"/>
                <a:cs typeface="+mn-cs"/>
              </a:rPr>
            </a:br>
            <a:r>
              <a:rPr lang="zh-CN" altLang="en-US" sz="1200" kern="1200" dirty="0">
                <a:solidFill>
                  <a:schemeClr val="tx1"/>
                </a:solidFill>
                <a:effectLst/>
                <a:latin typeface="Times New Roman" pitchFamily="18" charset="0"/>
                <a:ea typeface="+mn-ea"/>
                <a:cs typeface="+mn-cs"/>
              </a:rPr>
              <a:t>幂等有以下几种定义：</a:t>
            </a:r>
          </a:p>
          <a:p>
            <a:r>
              <a:rPr lang="zh-CN" altLang="en-US" dirty="0"/>
              <a:t>对于单目运算，如果一个运算对于在范围内的所有的一个数多次进行该运算所得的结果和进行一次该运算所得的结果是一样的，那么我们就称该运算是幂等的。比如绝对值运算就是一个例子，在实数集中，有</a:t>
            </a:r>
            <a:r>
              <a:rPr lang="en-US" altLang="zh-CN" dirty="0"/>
              <a:t>abs(a) = abs(abs(a)) </a:t>
            </a:r>
            <a:r>
              <a:rPr lang="zh-CN" altLang="en-US" dirty="0"/>
              <a:t>。 　　</a:t>
            </a:r>
            <a:br>
              <a:rPr lang="zh-CN" altLang="en-US" dirty="0"/>
            </a:br>
            <a:r>
              <a:rPr lang="zh-CN" altLang="en-US" dirty="0"/>
              <a:t>对于双目运算，则要求当参与运算的两个值是等值的情况下，如果满足运算结果与参与运算的两个值相等，则称该运算幂等，如求两个数的最大值的函数，有在在实数集中幂等，即</a:t>
            </a:r>
            <a:r>
              <a:rPr lang="en-US" altLang="zh-CN" dirty="0"/>
              <a:t>max(</a:t>
            </a:r>
            <a:r>
              <a:rPr lang="en-US" altLang="zh-CN" dirty="0" err="1"/>
              <a:t>x,x</a:t>
            </a:r>
            <a:r>
              <a:rPr lang="en-US" altLang="zh-CN" dirty="0"/>
              <a:t>) = x </a:t>
            </a:r>
            <a:r>
              <a:rPr lang="zh-CN" altLang="en-US" dirty="0"/>
              <a:t>。 看完上述解释后，应该可以理解</a:t>
            </a:r>
            <a:r>
              <a:rPr lang="en-US" altLang="zh-CN" dirty="0"/>
              <a:t>GET</a:t>
            </a:r>
            <a:r>
              <a:rPr lang="zh-CN" altLang="en-US" dirty="0"/>
              <a:t>幂等的含义了。 　　</a:t>
            </a:r>
            <a:br>
              <a:rPr lang="zh-CN" altLang="en-US" dirty="0"/>
            </a:br>
            <a:r>
              <a:rPr lang="zh-CN" altLang="en-US" dirty="0"/>
              <a:t>但在实际应用中，以上</a:t>
            </a:r>
            <a:r>
              <a:rPr lang="en-US" altLang="zh-CN" dirty="0"/>
              <a:t>2</a:t>
            </a:r>
            <a:r>
              <a:rPr lang="zh-CN" altLang="en-US" dirty="0"/>
              <a:t>条规定并没有这么严格。引用别人文章的例子：比如，新闻站点的头版不断更新。虽然第二次请求会返回不同的一批新闻，该操作仍然被认为是安全的和幂等的，因为它总是返回当前的新闻。从根本上说，如果目标是当用户打开一个链接时，他可以确信从自身的角度来看没有改变资源即可。 </a:t>
            </a:r>
            <a:br>
              <a:rPr lang="zh-CN" altLang="en-US" dirty="0"/>
            </a:br>
            <a:r>
              <a:rPr lang="zh-CN" altLang="en-US" dirty="0"/>
              <a:t>根据</a:t>
            </a:r>
            <a:r>
              <a:rPr lang="en-US" altLang="zh-CN" dirty="0"/>
              <a:t>HTTP</a:t>
            </a:r>
            <a:r>
              <a:rPr lang="zh-CN" altLang="en-US" dirty="0"/>
              <a:t>规范，</a:t>
            </a:r>
            <a:r>
              <a:rPr lang="en-US" altLang="zh-CN" dirty="0"/>
              <a:t>POST</a:t>
            </a:r>
            <a:r>
              <a:rPr lang="zh-CN" altLang="en-US" dirty="0"/>
              <a:t>表示可能修改变服务器上的资源的请求 。继续引用上面的例子：还是新闻以网站为例，读者对新闻发表自己的评论应该通过</a:t>
            </a:r>
            <a:r>
              <a:rPr lang="en-US" altLang="zh-CN" dirty="0"/>
              <a:t>POST</a:t>
            </a:r>
            <a:r>
              <a:rPr lang="zh-CN" altLang="en-US" dirty="0"/>
              <a:t>实现，因为在评论提交后站点的资源已经不同了，或者说资源被修改了。 　　</a:t>
            </a:r>
            <a:br>
              <a:rPr lang="zh-CN" altLang="en-US" dirty="0"/>
            </a:br>
            <a:r>
              <a:rPr lang="zh-CN" altLang="en-US" dirty="0"/>
              <a:t>上面大概说了一下</a:t>
            </a:r>
            <a:r>
              <a:rPr lang="en-US" altLang="zh-CN" dirty="0"/>
              <a:t>HTTP</a:t>
            </a:r>
            <a:r>
              <a:rPr lang="zh-CN" altLang="en-US" dirty="0"/>
              <a:t>规范中，</a:t>
            </a:r>
            <a:r>
              <a:rPr lang="en-US" altLang="zh-CN" dirty="0"/>
              <a:t>GET</a:t>
            </a:r>
            <a:r>
              <a:rPr lang="zh-CN" altLang="en-US" dirty="0"/>
              <a:t>和</a:t>
            </a:r>
            <a:r>
              <a:rPr lang="en-US" altLang="zh-CN" dirty="0"/>
              <a:t>POST</a:t>
            </a:r>
            <a:r>
              <a:rPr lang="zh-CN" altLang="en-US" dirty="0"/>
              <a:t>的一些原理性的问题。但在实际的做的时候，很多人却没有按照</a:t>
            </a:r>
            <a:r>
              <a:rPr lang="en-US" altLang="zh-CN" dirty="0"/>
              <a:t>HTTP</a:t>
            </a:r>
            <a:r>
              <a:rPr lang="zh-CN" altLang="en-US" dirty="0"/>
              <a:t>规范去做，导致这个问题的原因有很多，比如说： 　　</a:t>
            </a:r>
            <a:br>
              <a:rPr lang="zh-CN" altLang="en-US" dirty="0"/>
            </a:br>
            <a:r>
              <a:rPr lang="en-US" altLang="zh-CN" dirty="0"/>
              <a:t>1.</a:t>
            </a:r>
            <a:r>
              <a:rPr lang="zh-CN" altLang="en-US" dirty="0"/>
              <a:t>很多人贪方便，更新资源时用了</a:t>
            </a:r>
            <a:r>
              <a:rPr lang="en-US" altLang="zh-CN" dirty="0"/>
              <a:t>GET</a:t>
            </a:r>
            <a:r>
              <a:rPr lang="zh-CN" altLang="en-US" dirty="0"/>
              <a:t>，因为用</a:t>
            </a:r>
            <a:r>
              <a:rPr lang="en-US" altLang="zh-CN" dirty="0"/>
              <a:t>POST</a:t>
            </a:r>
            <a:r>
              <a:rPr lang="zh-CN" altLang="en-US" dirty="0"/>
              <a:t>必须要到</a:t>
            </a:r>
            <a:r>
              <a:rPr lang="en-US" altLang="zh-CN" dirty="0"/>
              <a:t>FORM</a:t>
            </a:r>
            <a:r>
              <a:rPr lang="zh-CN" altLang="en-US" dirty="0"/>
              <a:t>（表单），这样会麻烦一点。 　　</a:t>
            </a:r>
            <a:br>
              <a:rPr lang="zh-CN" altLang="en-US" dirty="0"/>
            </a:br>
            <a:r>
              <a:rPr lang="en-US" altLang="zh-CN" dirty="0"/>
              <a:t>2.</a:t>
            </a:r>
            <a:r>
              <a:rPr lang="zh-CN" altLang="en-US" dirty="0"/>
              <a:t>对资源的增，删，改，查操作，其实都可以通过</a:t>
            </a:r>
            <a:r>
              <a:rPr lang="en-US" altLang="zh-CN" dirty="0"/>
              <a:t>GET/POST</a:t>
            </a:r>
            <a:r>
              <a:rPr lang="zh-CN" altLang="en-US" dirty="0"/>
              <a:t>完成，不需要用到</a:t>
            </a:r>
            <a:r>
              <a:rPr lang="en-US" altLang="zh-CN" dirty="0"/>
              <a:t>PUT</a:t>
            </a:r>
            <a:r>
              <a:rPr lang="zh-CN" altLang="en-US" dirty="0"/>
              <a:t>和</a:t>
            </a:r>
            <a:r>
              <a:rPr lang="en-US" altLang="zh-CN" dirty="0"/>
              <a:t>DELETE</a:t>
            </a:r>
            <a:r>
              <a:rPr lang="zh-CN" altLang="en-US" dirty="0"/>
              <a:t>。 　　</a:t>
            </a:r>
            <a:br>
              <a:rPr lang="zh-CN" altLang="en-US" dirty="0"/>
            </a:br>
            <a:r>
              <a:rPr lang="en-US" altLang="zh-CN" dirty="0"/>
              <a:t>3.</a:t>
            </a:r>
            <a:r>
              <a:rPr lang="zh-CN" altLang="en-US" dirty="0"/>
              <a:t>另外一个是，早期的但是</a:t>
            </a:r>
            <a:r>
              <a:rPr lang="en-US" altLang="zh-CN" dirty="0"/>
              <a:t>Web MVC</a:t>
            </a:r>
            <a:r>
              <a:rPr lang="zh-CN" altLang="en-US" dirty="0"/>
              <a:t>框架设计者们并没有有意识地将</a:t>
            </a:r>
            <a:r>
              <a:rPr lang="en-US" altLang="zh-CN" dirty="0"/>
              <a:t>URL</a:t>
            </a:r>
            <a:r>
              <a:rPr lang="zh-CN" altLang="en-US" dirty="0"/>
              <a:t>当作抽象的资源来看待和设计 。还有一个较为严重的问题是传统的</a:t>
            </a:r>
            <a:r>
              <a:rPr lang="en-US" altLang="zh-CN" dirty="0"/>
              <a:t>Web MVC</a:t>
            </a:r>
            <a:r>
              <a:rPr lang="zh-CN" altLang="en-US" dirty="0"/>
              <a:t>框架基本上都只支持</a:t>
            </a:r>
            <a:r>
              <a:rPr lang="en-US" altLang="zh-CN" dirty="0"/>
              <a:t>GET</a:t>
            </a:r>
            <a:r>
              <a:rPr lang="zh-CN" altLang="en-US" dirty="0"/>
              <a:t>和</a:t>
            </a:r>
            <a:r>
              <a:rPr lang="en-US" altLang="zh-CN" dirty="0"/>
              <a:t>POST</a:t>
            </a:r>
            <a:r>
              <a:rPr lang="zh-CN" altLang="en-US" dirty="0"/>
              <a:t>两种</a:t>
            </a:r>
            <a:r>
              <a:rPr lang="en-US" altLang="zh-CN" dirty="0"/>
              <a:t>HTTP</a:t>
            </a:r>
            <a:r>
              <a:rPr lang="zh-CN" altLang="en-US" dirty="0"/>
              <a:t>方法，而不支持</a:t>
            </a:r>
            <a:r>
              <a:rPr lang="en-US" altLang="zh-CN" dirty="0"/>
              <a:t>PUT</a:t>
            </a:r>
            <a:r>
              <a:rPr lang="zh-CN" altLang="en-US" dirty="0"/>
              <a:t>和</a:t>
            </a:r>
            <a:r>
              <a:rPr lang="en-US" altLang="zh-CN" dirty="0"/>
              <a:t>DELETE</a:t>
            </a:r>
            <a:r>
              <a:rPr lang="zh-CN" altLang="en-US" dirty="0"/>
              <a:t>方法。 </a:t>
            </a:r>
          </a:p>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58</a:t>
            </a:fld>
            <a:endParaRPr lang="en-US" altLang="zh-CN"/>
          </a:p>
        </p:txBody>
      </p:sp>
    </p:spTree>
    <p:extLst>
      <p:ext uri="{BB962C8B-B14F-4D97-AF65-F5344CB8AC3E}">
        <p14:creationId xmlns:p14="http://schemas.microsoft.com/office/powerpoint/2010/main" val="2777328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68</a:t>
            </a:fld>
            <a:endParaRPr lang="en-US" altLang="zh-CN"/>
          </a:p>
        </p:txBody>
      </p:sp>
    </p:spTree>
    <p:extLst>
      <p:ext uri="{BB962C8B-B14F-4D97-AF65-F5344CB8AC3E}">
        <p14:creationId xmlns:p14="http://schemas.microsoft.com/office/powerpoint/2010/main" val="92829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en-US" altLang="zh-CN"/>
              <a:t>Click to edit Master title style</a:t>
            </a:r>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en-US" altLang="zh-CN"/>
              <a:t>Click to edit Master subtitle style</a:t>
            </a:r>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ext Placeholder 2"/>
          <p:cNvSpPr>
            <a:spLocks noGrp="1"/>
          </p:cNvSpPr>
          <p:nvPr>
            <p:ph type="body"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508000" y="1420813"/>
            <a:ext cx="11184467" cy="535531"/>
          </a:xfrm>
        </p:spPr>
        <p:txBody>
          <a:bodyPr/>
          <a:lstStyle/>
          <a:p>
            <a:pPr lvl="0"/>
            <a:r>
              <a:rPr lang="en-US" altLang="zh-CN" noProof="0"/>
              <a:t>Click icon to add table</a:t>
            </a:r>
            <a:endParaRPr lang="zh-CN" altLang="en-US" noProof="0"/>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0633" y="5794747"/>
            <a:ext cx="12170733" cy="1041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p:nvPr userDrawn="1"/>
        </p:nvSpPr>
        <p:spPr>
          <a:xfrm>
            <a:off x="10634" y="8935"/>
            <a:ext cx="1212069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2019/1/13</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2019/1/13</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2019/1/13</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2019/1/13</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accent2">
            <a:lumMod val="7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1560"/>
            <a:ext cx="12192000" cy="498003"/>
          </a:xfrm>
        </p:spPr>
        <p:txBody>
          <a:bodyPr/>
          <a:lstStyle>
            <a:lvl1pPr>
              <a:defRPr sz="2800" b="0">
                <a:solidFill>
                  <a:schemeClr val="tx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9836" y="509564"/>
            <a:ext cx="12170734" cy="6337006"/>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2019/1/13</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2019/1/13</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2019/1/13</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2019/1/13</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2019/1/13</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2019/1/13</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0.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0.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0.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0.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0.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0.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0.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0.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0.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0.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0.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0.xml"/><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205740" y="2197836"/>
            <a:ext cx="11624310" cy="769441"/>
          </a:xfrm>
        </p:spPr>
        <p:txBody>
          <a:bodyPr wrap="square">
            <a:spAutoFit/>
          </a:bodyPr>
          <a:lstStyle/>
          <a:p>
            <a:pPr eaLnBrk="1" hangingPunct="1">
              <a:defRPr/>
            </a:pPr>
            <a:r>
              <a:rPr lang="en-US" altLang="zh-CN" b="1" dirty="0" err="1">
                <a:solidFill>
                  <a:srgbClr val="0070C0"/>
                </a:solidFill>
                <a:effectLst>
                  <a:outerShdw blurRad="38100" dist="38100" dir="2700000" algn="tl">
                    <a:srgbClr val="C0C0C0"/>
                  </a:outerShdw>
                </a:effectLst>
                <a:latin typeface="微软雅黑" pitchFamily="34" charset="-122"/>
                <a:ea typeface="微软雅黑" pitchFamily="34" charset="-122"/>
              </a:rPr>
              <a:t>ASP.Net</a:t>
            </a:r>
            <a:r>
              <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rPr>
              <a:t> MVC 5 </a:t>
            </a:r>
            <a:r>
              <a:rPr lang="zh-CN" altLang="en-US" b="1" dirty="0">
                <a:solidFill>
                  <a:srgbClr val="0070C0"/>
                </a:solidFill>
                <a:effectLst>
                  <a:outerShdw blurRad="38100" dist="38100" dir="2700000" algn="tl">
                    <a:srgbClr val="C0C0C0"/>
                  </a:outerShdw>
                </a:effectLst>
                <a:latin typeface="微软雅黑" pitchFamily="34" charset="-122"/>
                <a:ea typeface="微软雅黑" pitchFamily="34" charset="-122"/>
              </a:rPr>
              <a:t>编程</a:t>
            </a:r>
            <a:endPar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endParaRPr>
          </a:p>
        </p:txBody>
      </p:sp>
      <p:sp>
        <p:nvSpPr>
          <p:cNvPr id="3" name="TextBox 2"/>
          <p:cNvSpPr txBox="1"/>
          <p:nvPr/>
        </p:nvSpPr>
        <p:spPr>
          <a:xfrm>
            <a:off x="5195753" y="3429000"/>
            <a:ext cx="1800493" cy="369332"/>
          </a:xfrm>
          <a:prstGeom prst="rect">
            <a:avLst/>
          </a:prstGeom>
          <a:noFill/>
        </p:spPr>
        <p:txBody>
          <a:bodyPr wrap="none" rtlCol="0">
            <a:spAutoFit/>
          </a:bodyPr>
          <a:lstStyle/>
          <a:p>
            <a:pPr>
              <a:buNone/>
            </a:pPr>
            <a:r>
              <a:rPr lang="zh-CN" altLang="en-US" dirty="0">
                <a:solidFill>
                  <a:schemeClr val="bg2">
                    <a:lumMod val="50000"/>
                  </a:schemeClr>
                </a:solidFill>
                <a:latin typeface="微软雅黑" pitchFamily="34" charset="-122"/>
                <a:ea typeface="微软雅黑" pitchFamily="34" charset="-122"/>
              </a:rPr>
              <a:t>课程教师：余剑</a:t>
            </a: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生成项目</a:t>
            </a:r>
          </a:p>
        </p:txBody>
      </p:sp>
      <p:pic>
        <p:nvPicPr>
          <p:cNvPr id="3" name="图片 2"/>
          <p:cNvPicPr>
            <a:picLocks noChangeAspect="1"/>
          </p:cNvPicPr>
          <p:nvPr/>
        </p:nvPicPr>
        <p:blipFill>
          <a:blip r:embed="rId2"/>
          <a:stretch>
            <a:fillRect/>
          </a:stretch>
        </p:blipFill>
        <p:spPr>
          <a:xfrm>
            <a:off x="861154" y="645875"/>
            <a:ext cx="10469692" cy="6056139"/>
          </a:xfrm>
          <a:prstGeom prst="rect">
            <a:avLst/>
          </a:prstGeom>
        </p:spPr>
      </p:pic>
    </p:spTree>
    <p:extLst>
      <p:ext uri="{BB962C8B-B14F-4D97-AF65-F5344CB8AC3E}">
        <p14:creationId xmlns:p14="http://schemas.microsoft.com/office/powerpoint/2010/main" val="5941088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2"/>
          <a:srcRect t="13214"/>
          <a:stretch/>
        </p:blipFill>
        <p:spPr>
          <a:xfrm>
            <a:off x="4264871" y="724033"/>
            <a:ext cx="2790825" cy="5902181"/>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en-US" altLang="zh-CN" dirty="0"/>
              <a:t>3.4. MVC </a:t>
            </a:r>
            <a:r>
              <a:rPr lang="zh-CN" altLang="en-US" dirty="0"/>
              <a:t>项目代码文件的一般结构</a:t>
            </a:r>
          </a:p>
        </p:txBody>
      </p:sp>
      <p:grpSp>
        <p:nvGrpSpPr>
          <p:cNvPr id="3" name="组合 2"/>
          <p:cNvGrpSpPr/>
          <p:nvPr/>
        </p:nvGrpSpPr>
        <p:grpSpPr>
          <a:xfrm>
            <a:off x="4368800" y="1117319"/>
            <a:ext cx="7082860" cy="768163"/>
            <a:chOff x="4368800" y="1117319"/>
            <a:chExt cx="7082860" cy="768163"/>
          </a:xfrm>
        </p:grpSpPr>
        <p:grpSp>
          <p:nvGrpSpPr>
            <p:cNvPr id="4" name="组合 3"/>
            <p:cNvGrpSpPr/>
            <p:nvPr/>
          </p:nvGrpSpPr>
          <p:grpSpPr>
            <a:xfrm>
              <a:off x="4368800" y="1477784"/>
              <a:ext cx="3820885" cy="15901"/>
              <a:chOff x="4368800" y="1708727"/>
              <a:chExt cx="3820885" cy="15901"/>
            </a:xfrm>
          </p:grpSpPr>
          <p:cxnSp>
            <p:nvCxnSpPr>
              <p:cNvPr id="6" name="直接连接符 5"/>
              <p:cNvCxnSpPr/>
              <p:nvPr/>
            </p:nvCxnSpPr>
            <p:spPr>
              <a:xfrm>
                <a:off x="4368800" y="1708727"/>
                <a:ext cx="2657033" cy="159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曲线连接符 6"/>
              <p:cNvCxnSpPr/>
              <p:nvPr/>
            </p:nvCxnSpPr>
            <p:spPr>
              <a:xfrm rot="10800000" flipV="1">
                <a:off x="7025834" y="1708727"/>
                <a:ext cx="1163851" cy="7950"/>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3"/>
            <a:stretch>
              <a:fillRect/>
            </a:stretch>
          </p:blipFill>
          <p:spPr>
            <a:xfrm>
              <a:off x="8098569" y="1117319"/>
              <a:ext cx="3353091" cy="768163"/>
            </a:xfrm>
            <a:prstGeom prst="rect">
              <a:avLst/>
            </a:prstGeom>
          </p:spPr>
        </p:pic>
      </p:grpSp>
      <p:grpSp>
        <p:nvGrpSpPr>
          <p:cNvPr id="8" name="组合 7"/>
          <p:cNvGrpSpPr/>
          <p:nvPr/>
        </p:nvGrpSpPr>
        <p:grpSpPr>
          <a:xfrm>
            <a:off x="4358810" y="2366456"/>
            <a:ext cx="7092850" cy="952123"/>
            <a:chOff x="4358810" y="2366456"/>
            <a:chExt cx="7092850" cy="952123"/>
          </a:xfrm>
        </p:grpSpPr>
        <p:grpSp>
          <p:nvGrpSpPr>
            <p:cNvPr id="9" name="组合 8"/>
            <p:cNvGrpSpPr/>
            <p:nvPr/>
          </p:nvGrpSpPr>
          <p:grpSpPr>
            <a:xfrm>
              <a:off x="4358810" y="2366456"/>
              <a:ext cx="3830121" cy="702166"/>
              <a:chOff x="4368798" y="2523222"/>
              <a:chExt cx="3830121" cy="702166"/>
            </a:xfrm>
          </p:grpSpPr>
          <p:cxnSp>
            <p:nvCxnSpPr>
              <p:cNvPr id="11" name="直接连接符 10"/>
              <p:cNvCxnSpPr/>
              <p:nvPr/>
            </p:nvCxnSpPr>
            <p:spPr>
              <a:xfrm>
                <a:off x="4368798" y="2523222"/>
                <a:ext cx="2657033" cy="1590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曲线连接符 11"/>
              <p:cNvCxnSpPr/>
              <p:nvPr/>
            </p:nvCxnSpPr>
            <p:spPr>
              <a:xfrm rot="10800000">
                <a:off x="7016597" y="2531173"/>
                <a:ext cx="1182322" cy="694215"/>
              </a:xfrm>
              <a:prstGeom prst="curvedConnector3">
                <a:avLst>
                  <a:gd name="adj1" fmla="val 5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a:blip r:embed="rId4"/>
            <a:stretch>
              <a:fillRect/>
            </a:stretch>
          </p:blipFill>
          <p:spPr>
            <a:xfrm>
              <a:off x="8098569" y="2818664"/>
              <a:ext cx="3353091" cy="499915"/>
            </a:xfrm>
            <a:prstGeom prst="rect">
              <a:avLst/>
            </a:prstGeom>
          </p:spPr>
        </p:pic>
      </p:grpSp>
      <p:grpSp>
        <p:nvGrpSpPr>
          <p:cNvPr id="13" name="组合 12"/>
          <p:cNvGrpSpPr/>
          <p:nvPr/>
        </p:nvGrpSpPr>
        <p:grpSpPr>
          <a:xfrm>
            <a:off x="1411503" y="1476948"/>
            <a:ext cx="5572339" cy="1619561"/>
            <a:chOff x="1411503" y="1476948"/>
            <a:chExt cx="5572339" cy="1619561"/>
          </a:xfrm>
        </p:grpSpPr>
        <p:cxnSp>
          <p:nvCxnSpPr>
            <p:cNvPr id="14" name="直接连接符 13"/>
            <p:cNvCxnSpPr/>
            <p:nvPr/>
          </p:nvCxnSpPr>
          <p:spPr>
            <a:xfrm>
              <a:off x="4326809" y="3080608"/>
              <a:ext cx="2657033" cy="159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nvCxnSpPr>
          <p:spPr>
            <a:xfrm>
              <a:off x="2810060" y="1712400"/>
              <a:ext cx="1496080" cy="1368207"/>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stretch>
              <a:fillRect/>
            </a:stretch>
          </p:blipFill>
          <p:spPr>
            <a:xfrm>
              <a:off x="1411503" y="1476948"/>
              <a:ext cx="1511939" cy="493819"/>
            </a:xfrm>
            <a:prstGeom prst="rect">
              <a:avLst/>
            </a:prstGeom>
          </p:spPr>
        </p:pic>
      </p:grpSp>
      <p:grpSp>
        <p:nvGrpSpPr>
          <p:cNvPr id="17" name="组合 16"/>
          <p:cNvGrpSpPr/>
          <p:nvPr/>
        </p:nvGrpSpPr>
        <p:grpSpPr>
          <a:xfrm>
            <a:off x="1170001" y="2548790"/>
            <a:ext cx="5821656" cy="1303600"/>
            <a:chOff x="1170001" y="2548790"/>
            <a:chExt cx="5821656" cy="1303600"/>
          </a:xfrm>
        </p:grpSpPr>
        <p:cxnSp>
          <p:nvCxnSpPr>
            <p:cNvPr id="18" name="直接连接符 17"/>
            <p:cNvCxnSpPr/>
            <p:nvPr/>
          </p:nvCxnSpPr>
          <p:spPr>
            <a:xfrm>
              <a:off x="4334624" y="3836489"/>
              <a:ext cx="2657033" cy="1590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a:off x="2404084" y="2828218"/>
              <a:ext cx="1909873" cy="1024172"/>
            </a:xfrm>
            <a:prstGeom prst="curved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6"/>
            <a:stretch>
              <a:fillRect/>
            </a:stretch>
          </p:blipFill>
          <p:spPr>
            <a:xfrm>
              <a:off x="1170001" y="2548790"/>
              <a:ext cx="1505843" cy="499915"/>
            </a:xfrm>
            <a:prstGeom prst="rect">
              <a:avLst/>
            </a:prstGeom>
          </p:spPr>
        </p:pic>
      </p:grpSp>
      <p:grpSp>
        <p:nvGrpSpPr>
          <p:cNvPr id="21" name="组合 20"/>
          <p:cNvGrpSpPr/>
          <p:nvPr/>
        </p:nvGrpSpPr>
        <p:grpSpPr>
          <a:xfrm>
            <a:off x="835287" y="3876687"/>
            <a:ext cx="6160966" cy="672569"/>
            <a:chOff x="835287" y="3876687"/>
            <a:chExt cx="6160966" cy="672569"/>
          </a:xfrm>
        </p:grpSpPr>
        <p:grpSp>
          <p:nvGrpSpPr>
            <p:cNvPr id="22" name="组合 21"/>
            <p:cNvGrpSpPr/>
            <p:nvPr/>
          </p:nvGrpSpPr>
          <p:grpSpPr>
            <a:xfrm>
              <a:off x="1922923" y="4126645"/>
              <a:ext cx="5073330" cy="422611"/>
              <a:chOff x="1931833" y="3573166"/>
              <a:chExt cx="5073330" cy="422611"/>
            </a:xfrm>
          </p:grpSpPr>
          <p:cxnSp>
            <p:nvCxnSpPr>
              <p:cNvPr id="24" name="直接连接符 23"/>
              <p:cNvCxnSpPr/>
              <p:nvPr/>
            </p:nvCxnSpPr>
            <p:spPr>
              <a:xfrm>
                <a:off x="4348130" y="3979876"/>
                <a:ext cx="2657033" cy="15901"/>
              </a:xfrm>
              <a:prstGeom prst="line">
                <a:avLst/>
              </a:prstGeom>
              <a:ln w="28575">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曲线连接符 24"/>
              <p:cNvCxnSpPr/>
              <p:nvPr/>
            </p:nvCxnSpPr>
            <p:spPr>
              <a:xfrm>
                <a:off x="1931833" y="3573166"/>
                <a:ext cx="2407062" cy="414660"/>
              </a:xfrm>
              <a:prstGeom prst="curvedConnector3">
                <a:avLst/>
              </a:prstGeom>
              <a:ln w="285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7"/>
            <a:stretch>
              <a:fillRect/>
            </a:stretch>
          </p:blipFill>
          <p:spPr>
            <a:xfrm>
              <a:off x="835287" y="3876687"/>
              <a:ext cx="1505843" cy="499915"/>
            </a:xfrm>
            <a:prstGeom prst="rect">
              <a:avLst/>
            </a:prstGeom>
          </p:spPr>
        </p:pic>
      </p:grpSp>
      <p:grpSp>
        <p:nvGrpSpPr>
          <p:cNvPr id="26" name="组合 25"/>
          <p:cNvGrpSpPr/>
          <p:nvPr/>
        </p:nvGrpSpPr>
        <p:grpSpPr>
          <a:xfrm>
            <a:off x="4313957" y="4343072"/>
            <a:ext cx="8285280" cy="1120156"/>
            <a:chOff x="4313957" y="4343072"/>
            <a:chExt cx="8285280" cy="1120156"/>
          </a:xfrm>
        </p:grpSpPr>
        <p:grpSp>
          <p:nvGrpSpPr>
            <p:cNvPr id="27" name="组合 26"/>
            <p:cNvGrpSpPr/>
            <p:nvPr/>
          </p:nvGrpSpPr>
          <p:grpSpPr>
            <a:xfrm>
              <a:off x="4313957" y="4343072"/>
              <a:ext cx="3898533" cy="803673"/>
              <a:chOff x="4383749" y="2670032"/>
              <a:chExt cx="3898533" cy="803673"/>
            </a:xfrm>
          </p:grpSpPr>
          <p:cxnSp>
            <p:nvCxnSpPr>
              <p:cNvPr id="29" name="直接连接符 28"/>
              <p:cNvCxnSpPr/>
              <p:nvPr/>
            </p:nvCxnSpPr>
            <p:spPr>
              <a:xfrm>
                <a:off x="4383749" y="2670032"/>
                <a:ext cx="2657033" cy="15901"/>
              </a:xfrm>
              <a:prstGeom prst="line">
                <a:avLst/>
              </a:prstGeom>
              <a:ln w="28575">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10800000">
                <a:off x="7040782" y="2685934"/>
                <a:ext cx="1241500" cy="787771"/>
              </a:xfrm>
              <a:prstGeom prst="curvedConnector3">
                <a:avLst>
                  <a:gd name="adj1" fmla="val 50000"/>
                </a:avLst>
              </a:prstGeom>
              <a:ln w="285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a:blip r:embed="rId8"/>
            <a:stretch>
              <a:fillRect/>
            </a:stretch>
          </p:blipFill>
          <p:spPr>
            <a:xfrm>
              <a:off x="8124385" y="4969409"/>
              <a:ext cx="4474852" cy="493819"/>
            </a:xfrm>
            <a:prstGeom prst="rect">
              <a:avLst/>
            </a:prstGeom>
          </p:spPr>
        </p:pic>
      </p:grpSp>
    </p:spTree>
    <p:extLst>
      <p:ext uri="{BB962C8B-B14F-4D97-AF65-F5344CB8AC3E}">
        <p14:creationId xmlns:p14="http://schemas.microsoft.com/office/powerpoint/2010/main" val="2815536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a:t>
            </a:r>
            <a:r>
              <a:rPr lang="en-US" altLang="zh-CN" dirty="0" err="1"/>
              <a:t>ASP.Net</a:t>
            </a:r>
            <a:r>
              <a:rPr lang="en-US" altLang="zh-CN" dirty="0"/>
              <a:t> </a:t>
            </a:r>
            <a:r>
              <a:rPr lang="zh-CN" altLang="en-US" dirty="0"/>
              <a:t>应用的一般调用方式</a:t>
            </a:r>
          </a:p>
        </p:txBody>
      </p:sp>
      <p:pic>
        <p:nvPicPr>
          <p:cNvPr id="3" name="图片 2"/>
          <p:cNvPicPr>
            <a:picLocks noChangeAspect="1"/>
          </p:cNvPicPr>
          <p:nvPr/>
        </p:nvPicPr>
        <p:blipFill>
          <a:blip r:embed="rId2"/>
          <a:stretch>
            <a:fillRect/>
          </a:stretch>
        </p:blipFill>
        <p:spPr>
          <a:xfrm>
            <a:off x="335317" y="895872"/>
            <a:ext cx="11382218" cy="5523455"/>
          </a:xfrm>
          <a:prstGeom prst="rect">
            <a:avLst/>
          </a:prstGeom>
        </p:spPr>
      </p:pic>
      <p:sp>
        <p:nvSpPr>
          <p:cNvPr id="4" name="文本框 3"/>
          <p:cNvSpPr txBox="1"/>
          <p:nvPr/>
        </p:nvSpPr>
        <p:spPr>
          <a:xfrm>
            <a:off x="6590785" y="6087650"/>
            <a:ext cx="1107996" cy="369332"/>
          </a:xfrm>
          <a:prstGeom prst="rect">
            <a:avLst/>
          </a:prstGeom>
          <a:noFill/>
        </p:spPr>
        <p:txBody>
          <a:bodyPr wrap="none" rtlCol="0">
            <a:spAutoFit/>
          </a:bodyPr>
          <a:lstStyle/>
          <a:p>
            <a:pPr>
              <a:buNone/>
            </a:pPr>
            <a:r>
              <a:rPr lang="zh-CN" altLang="en-US" b="1" dirty="0">
                <a:latin typeface="+mj-ea"/>
                <a:ea typeface="+mj-ea"/>
              </a:rPr>
              <a:t>页面文件</a:t>
            </a:r>
          </a:p>
        </p:txBody>
      </p:sp>
      <p:sp>
        <p:nvSpPr>
          <p:cNvPr id="5" name="文本框 4"/>
          <p:cNvSpPr txBox="1"/>
          <p:nvPr/>
        </p:nvSpPr>
        <p:spPr>
          <a:xfrm>
            <a:off x="5149263" y="6079581"/>
            <a:ext cx="877163" cy="369332"/>
          </a:xfrm>
          <a:prstGeom prst="rect">
            <a:avLst/>
          </a:prstGeom>
          <a:noFill/>
        </p:spPr>
        <p:txBody>
          <a:bodyPr wrap="none" rtlCol="0">
            <a:spAutoFit/>
          </a:bodyPr>
          <a:lstStyle/>
          <a:p>
            <a:pPr>
              <a:buNone/>
            </a:pPr>
            <a:r>
              <a:rPr lang="zh-CN" altLang="en-US" b="1" dirty="0">
                <a:latin typeface="+mj-ea"/>
                <a:ea typeface="+mj-ea"/>
              </a:rPr>
              <a:t>控制器</a:t>
            </a:r>
          </a:p>
        </p:txBody>
      </p:sp>
    </p:spTree>
    <p:extLst>
      <p:ext uri="{BB962C8B-B14F-4D97-AF65-F5344CB8AC3E}">
        <p14:creationId xmlns:p14="http://schemas.microsoft.com/office/powerpoint/2010/main" val="3328935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MVC </a:t>
            </a:r>
            <a:r>
              <a:rPr lang="zh-CN" altLang="en-US" dirty="0"/>
              <a:t>路由配置文件</a:t>
            </a:r>
          </a:p>
        </p:txBody>
      </p:sp>
      <p:pic>
        <p:nvPicPr>
          <p:cNvPr id="3" name="图片 2"/>
          <p:cNvPicPr>
            <a:picLocks noChangeAspect="1"/>
          </p:cNvPicPr>
          <p:nvPr/>
        </p:nvPicPr>
        <p:blipFill>
          <a:blip r:embed="rId2"/>
          <a:stretch>
            <a:fillRect/>
          </a:stretch>
        </p:blipFill>
        <p:spPr>
          <a:xfrm>
            <a:off x="376517" y="702206"/>
            <a:ext cx="11053874" cy="5856092"/>
          </a:xfrm>
          <a:prstGeom prst="rect">
            <a:avLst/>
          </a:prstGeom>
        </p:spPr>
      </p:pic>
    </p:spTree>
    <p:extLst>
      <p:ext uri="{BB962C8B-B14F-4D97-AF65-F5344CB8AC3E}">
        <p14:creationId xmlns:p14="http://schemas.microsoft.com/office/powerpoint/2010/main" val="22494907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MVC </a:t>
            </a:r>
            <a:r>
              <a:rPr lang="zh-CN" altLang="en-US" dirty="0"/>
              <a:t>项目启动入口程序</a:t>
            </a:r>
          </a:p>
        </p:txBody>
      </p:sp>
      <p:pic>
        <p:nvPicPr>
          <p:cNvPr id="3" name="图片 2"/>
          <p:cNvPicPr>
            <a:picLocks noChangeAspect="1"/>
          </p:cNvPicPr>
          <p:nvPr/>
        </p:nvPicPr>
        <p:blipFill>
          <a:blip r:embed="rId2"/>
          <a:stretch>
            <a:fillRect/>
          </a:stretch>
        </p:blipFill>
        <p:spPr>
          <a:xfrm>
            <a:off x="398033" y="675778"/>
            <a:ext cx="11202466" cy="6026235"/>
          </a:xfrm>
          <a:prstGeom prst="rect">
            <a:avLst/>
          </a:prstGeom>
        </p:spPr>
      </p:pic>
    </p:spTree>
    <p:extLst>
      <p:ext uri="{BB962C8B-B14F-4D97-AF65-F5344CB8AC3E}">
        <p14:creationId xmlns:p14="http://schemas.microsoft.com/office/powerpoint/2010/main" val="20728717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41623" y="565548"/>
            <a:ext cx="5741533" cy="1551448"/>
          </a:xfrm>
          <a:prstGeom prst="rect">
            <a:avLst/>
          </a:prstGeom>
        </p:spPr>
      </p:pic>
      <p:sp>
        <p:nvSpPr>
          <p:cNvPr id="2" name="标题 1"/>
          <p:cNvSpPr>
            <a:spLocks noGrp="1"/>
          </p:cNvSpPr>
          <p:nvPr>
            <p:ph type="title"/>
          </p:nvPr>
        </p:nvSpPr>
        <p:spPr/>
        <p:txBody>
          <a:bodyPr/>
          <a:lstStyle/>
          <a:p>
            <a:r>
              <a:rPr lang="en-US" altLang="zh-CN" dirty="0"/>
              <a:t>3.8. MVC </a:t>
            </a:r>
            <a:r>
              <a:rPr lang="zh-CN" altLang="en-US" dirty="0"/>
              <a:t>项目执行文件概说</a:t>
            </a:r>
          </a:p>
        </p:txBody>
      </p:sp>
      <p:pic>
        <p:nvPicPr>
          <p:cNvPr id="3" name="图片 2"/>
          <p:cNvPicPr>
            <a:picLocks noChangeAspect="1"/>
          </p:cNvPicPr>
          <p:nvPr/>
        </p:nvPicPr>
        <p:blipFill>
          <a:blip r:embed="rId3"/>
          <a:stretch>
            <a:fillRect/>
          </a:stretch>
        </p:blipFill>
        <p:spPr>
          <a:xfrm>
            <a:off x="241623" y="1656676"/>
            <a:ext cx="6795458" cy="4946277"/>
          </a:xfrm>
          <a:prstGeom prst="rect">
            <a:avLst/>
          </a:prstGeom>
        </p:spPr>
      </p:pic>
      <p:pic>
        <p:nvPicPr>
          <p:cNvPr id="4" name="图片 3"/>
          <p:cNvPicPr>
            <a:picLocks noChangeAspect="1"/>
          </p:cNvPicPr>
          <p:nvPr/>
        </p:nvPicPr>
        <p:blipFill>
          <a:blip r:embed="rId4"/>
          <a:stretch>
            <a:fillRect/>
          </a:stretch>
        </p:blipFill>
        <p:spPr>
          <a:xfrm>
            <a:off x="5768423" y="1712661"/>
            <a:ext cx="6238641" cy="4946277"/>
          </a:xfrm>
          <a:prstGeom prst="rect">
            <a:avLst/>
          </a:prstGeom>
        </p:spPr>
      </p:pic>
      <p:cxnSp>
        <p:nvCxnSpPr>
          <p:cNvPr id="7" name="直接连接符 6"/>
          <p:cNvCxnSpPr/>
          <p:nvPr/>
        </p:nvCxnSpPr>
        <p:spPr>
          <a:xfrm>
            <a:off x="241623" y="964163"/>
            <a:ext cx="574153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2768082" y="3491866"/>
            <a:ext cx="7277877" cy="1328950"/>
          </a:xfrm>
          <a:custGeom>
            <a:avLst/>
            <a:gdLst>
              <a:gd name="connsiteX0" fmla="*/ 0 w 7277877"/>
              <a:gd name="connsiteY0" fmla="*/ 91089 h 1328950"/>
              <a:gd name="connsiteX1" fmla="*/ 3694922 w 7277877"/>
              <a:gd name="connsiteY1" fmla="*/ 128412 h 1328950"/>
              <a:gd name="connsiteX2" fmla="*/ 7277877 w 7277877"/>
              <a:gd name="connsiteY2" fmla="*/ 1328950 h 1328950"/>
            </a:gdLst>
            <a:ahLst/>
            <a:cxnLst>
              <a:cxn ang="0">
                <a:pos x="connsiteX0" y="connsiteY0"/>
              </a:cxn>
              <a:cxn ang="0">
                <a:pos x="connsiteX1" y="connsiteY1"/>
              </a:cxn>
              <a:cxn ang="0">
                <a:pos x="connsiteX2" y="connsiteY2"/>
              </a:cxn>
            </a:cxnLst>
            <a:rect l="l" t="t" r="r" b="b"/>
            <a:pathLst>
              <a:path w="7277877" h="1328950">
                <a:moveTo>
                  <a:pt x="0" y="91089"/>
                </a:moveTo>
                <a:cubicBezTo>
                  <a:pt x="1240971" y="6595"/>
                  <a:pt x="2481943" y="-77898"/>
                  <a:pt x="3694922" y="128412"/>
                </a:cubicBezTo>
                <a:cubicBezTo>
                  <a:pt x="4907901" y="334722"/>
                  <a:pt x="6677608" y="1113309"/>
                  <a:pt x="7277877" y="132895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0311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style.rotation</p:attrName>
                                        </p:attrNameLst>
                                      </p:cBhvr>
                                      <p:tavLst>
                                        <p:tav tm="0">
                                          <p:val>
                                            <p:fltVal val="90"/>
                                          </p:val>
                                        </p:tav>
                                        <p:tav tm="100000">
                                          <p:val>
                                            <p:fltVal val="0"/>
                                          </p:val>
                                        </p:tav>
                                      </p:tavLst>
                                    </p:anim>
                                    <p:animEffect transition="in" filter="fade">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3.8. MVC </a:t>
            </a:r>
            <a:r>
              <a:rPr lang="zh-CN" altLang="en-US" dirty="0"/>
              <a:t>项目执行文件概说（续）</a:t>
            </a:r>
          </a:p>
        </p:txBody>
      </p:sp>
      <p:pic>
        <p:nvPicPr>
          <p:cNvPr id="3" name="图片 2"/>
          <p:cNvPicPr>
            <a:picLocks noChangeAspect="1"/>
          </p:cNvPicPr>
          <p:nvPr/>
        </p:nvPicPr>
        <p:blipFill>
          <a:blip r:embed="rId2"/>
          <a:stretch>
            <a:fillRect/>
          </a:stretch>
        </p:blipFill>
        <p:spPr>
          <a:xfrm>
            <a:off x="28363" y="704154"/>
            <a:ext cx="3341642" cy="5861568"/>
          </a:xfrm>
          <a:prstGeom prst="rect">
            <a:avLst/>
          </a:prstGeom>
        </p:spPr>
      </p:pic>
      <p:pic>
        <p:nvPicPr>
          <p:cNvPr id="4" name="图片 3"/>
          <p:cNvPicPr>
            <a:picLocks noChangeAspect="1"/>
          </p:cNvPicPr>
          <p:nvPr/>
        </p:nvPicPr>
        <p:blipFill>
          <a:blip r:embed="rId3"/>
          <a:stretch>
            <a:fillRect/>
          </a:stretch>
        </p:blipFill>
        <p:spPr>
          <a:xfrm>
            <a:off x="3448827" y="639456"/>
            <a:ext cx="4480060" cy="5876504"/>
          </a:xfrm>
          <a:prstGeom prst="rect">
            <a:avLst/>
          </a:prstGeom>
        </p:spPr>
      </p:pic>
      <p:pic>
        <p:nvPicPr>
          <p:cNvPr id="7" name="图片 6"/>
          <p:cNvPicPr>
            <a:picLocks noChangeAspect="1"/>
          </p:cNvPicPr>
          <p:nvPr/>
        </p:nvPicPr>
        <p:blipFill>
          <a:blip r:embed="rId4"/>
          <a:stretch>
            <a:fillRect/>
          </a:stretch>
        </p:blipFill>
        <p:spPr>
          <a:xfrm>
            <a:off x="8007709" y="654392"/>
            <a:ext cx="4162946" cy="5861568"/>
          </a:xfrm>
          <a:prstGeom prst="rect">
            <a:avLst/>
          </a:prstGeom>
        </p:spPr>
      </p:pic>
      <p:sp>
        <p:nvSpPr>
          <p:cNvPr id="8" name="任意多边形 7"/>
          <p:cNvSpPr/>
          <p:nvPr/>
        </p:nvSpPr>
        <p:spPr>
          <a:xfrm>
            <a:off x="3234612" y="845976"/>
            <a:ext cx="1281404" cy="2214465"/>
          </a:xfrm>
          <a:custGeom>
            <a:avLst/>
            <a:gdLst>
              <a:gd name="connsiteX0" fmla="*/ 0 w 1281404"/>
              <a:gd name="connsiteY0" fmla="*/ 0 h 2214465"/>
              <a:gd name="connsiteX1" fmla="*/ 1057470 w 1281404"/>
              <a:gd name="connsiteY1" fmla="*/ 1256522 h 2214465"/>
              <a:gd name="connsiteX2" fmla="*/ 1281404 w 1281404"/>
              <a:gd name="connsiteY2" fmla="*/ 2214465 h 2214465"/>
            </a:gdLst>
            <a:ahLst/>
            <a:cxnLst>
              <a:cxn ang="0">
                <a:pos x="connsiteX0" y="connsiteY0"/>
              </a:cxn>
              <a:cxn ang="0">
                <a:pos x="connsiteX1" y="connsiteY1"/>
              </a:cxn>
              <a:cxn ang="0">
                <a:pos x="connsiteX2" y="connsiteY2"/>
              </a:cxn>
            </a:cxnLst>
            <a:rect l="l" t="t" r="r" b="b"/>
            <a:pathLst>
              <a:path w="1281404" h="2214465">
                <a:moveTo>
                  <a:pt x="0" y="0"/>
                </a:moveTo>
                <a:cubicBezTo>
                  <a:pt x="421951" y="443722"/>
                  <a:pt x="843903" y="887445"/>
                  <a:pt x="1057470" y="1256522"/>
                </a:cubicBezTo>
                <a:cubicBezTo>
                  <a:pt x="1271037" y="1625599"/>
                  <a:pt x="1276220" y="1920032"/>
                  <a:pt x="1281404" y="2214465"/>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5840963" y="771331"/>
            <a:ext cx="2494384" cy="2945431"/>
          </a:xfrm>
          <a:custGeom>
            <a:avLst/>
            <a:gdLst>
              <a:gd name="connsiteX0" fmla="*/ 0 w 2494384"/>
              <a:gd name="connsiteY0" fmla="*/ 2817845 h 2945431"/>
              <a:gd name="connsiteX1" fmla="*/ 1648408 w 2494384"/>
              <a:gd name="connsiteY1" fmla="*/ 2743200 h 2945431"/>
              <a:gd name="connsiteX2" fmla="*/ 1959429 w 2494384"/>
              <a:gd name="connsiteY2" fmla="*/ 914400 h 2945431"/>
              <a:gd name="connsiteX3" fmla="*/ 2494384 w 2494384"/>
              <a:gd name="connsiteY3" fmla="*/ 0 h 2945431"/>
            </a:gdLst>
            <a:ahLst/>
            <a:cxnLst>
              <a:cxn ang="0">
                <a:pos x="connsiteX0" y="connsiteY0"/>
              </a:cxn>
              <a:cxn ang="0">
                <a:pos x="connsiteX1" y="connsiteY1"/>
              </a:cxn>
              <a:cxn ang="0">
                <a:pos x="connsiteX2" y="connsiteY2"/>
              </a:cxn>
              <a:cxn ang="0">
                <a:pos x="connsiteX3" y="connsiteY3"/>
              </a:cxn>
            </a:cxnLst>
            <a:rect l="l" t="t" r="r" b="b"/>
            <a:pathLst>
              <a:path w="2494384" h="2945431">
                <a:moveTo>
                  <a:pt x="0" y="2817845"/>
                </a:moveTo>
                <a:cubicBezTo>
                  <a:pt x="660918" y="2939143"/>
                  <a:pt x="1321837" y="3060441"/>
                  <a:pt x="1648408" y="2743200"/>
                </a:cubicBezTo>
                <a:cubicBezTo>
                  <a:pt x="1974979" y="2425959"/>
                  <a:pt x="1818433" y="1371600"/>
                  <a:pt x="1959429" y="914400"/>
                </a:cubicBezTo>
                <a:cubicBezTo>
                  <a:pt x="2100425" y="457200"/>
                  <a:pt x="2402115" y="123371"/>
                  <a:pt x="2494384" y="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flipV="1">
            <a:off x="2886269" y="6303450"/>
            <a:ext cx="6245290" cy="45719"/>
          </a:xfrm>
          <a:custGeom>
            <a:avLst/>
            <a:gdLst>
              <a:gd name="connsiteX0" fmla="*/ 6189306 w 6189306"/>
              <a:gd name="connsiteY0" fmla="*/ 0 h 49763"/>
              <a:gd name="connsiteX1" fmla="*/ 0 w 6189306"/>
              <a:gd name="connsiteY1" fmla="*/ 49763 h 49763"/>
            </a:gdLst>
            <a:ahLst/>
            <a:cxnLst>
              <a:cxn ang="0">
                <a:pos x="connsiteX0" y="connsiteY0"/>
              </a:cxn>
              <a:cxn ang="0">
                <a:pos x="connsiteX1" y="connsiteY1"/>
              </a:cxn>
            </a:cxnLst>
            <a:rect l="l" t="t" r="r" b="b"/>
            <a:pathLst>
              <a:path w="6189306" h="49763">
                <a:moveTo>
                  <a:pt x="6189306" y="0"/>
                </a:moveTo>
                <a:lnTo>
                  <a:pt x="0" y="49763"/>
                </a:lnTo>
              </a:path>
            </a:pathLst>
          </a:custGeom>
          <a:noFill/>
          <a:ln w="5715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09578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3.8. MVC </a:t>
            </a:r>
            <a:r>
              <a:rPr lang="zh-CN" altLang="en-US" dirty="0"/>
              <a:t>项目执行文件概说（续）</a:t>
            </a:r>
          </a:p>
        </p:txBody>
      </p:sp>
      <p:pic>
        <p:nvPicPr>
          <p:cNvPr id="3" name="图片 2"/>
          <p:cNvPicPr>
            <a:picLocks noChangeAspect="1"/>
          </p:cNvPicPr>
          <p:nvPr/>
        </p:nvPicPr>
        <p:blipFill>
          <a:blip r:embed="rId2"/>
          <a:stretch>
            <a:fillRect/>
          </a:stretch>
        </p:blipFill>
        <p:spPr>
          <a:xfrm>
            <a:off x="188656" y="753919"/>
            <a:ext cx="4162946" cy="5861568"/>
          </a:xfrm>
          <a:prstGeom prst="rect">
            <a:avLst/>
          </a:prstGeom>
        </p:spPr>
      </p:pic>
      <p:pic>
        <p:nvPicPr>
          <p:cNvPr id="5" name="图片 4"/>
          <p:cNvPicPr>
            <a:picLocks noChangeAspect="1"/>
          </p:cNvPicPr>
          <p:nvPr/>
        </p:nvPicPr>
        <p:blipFill>
          <a:blip r:embed="rId3"/>
          <a:stretch>
            <a:fillRect/>
          </a:stretch>
        </p:blipFill>
        <p:spPr>
          <a:xfrm>
            <a:off x="4426792" y="753919"/>
            <a:ext cx="7765208" cy="5861568"/>
          </a:xfrm>
          <a:prstGeom prst="rect">
            <a:avLst/>
          </a:prstGeom>
        </p:spPr>
      </p:pic>
      <p:sp>
        <p:nvSpPr>
          <p:cNvPr id="6" name="任意多边形 5"/>
          <p:cNvSpPr/>
          <p:nvPr/>
        </p:nvSpPr>
        <p:spPr>
          <a:xfrm>
            <a:off x="2718318" y="895739"/>
            <a:ext cx="1654629" cy="1057469"/>
          </a:xfrm>
          <a:custGeom>
            <a:avLst/>
            <a:gdLst>
              <a:gd name="connsiteX0" fmla="*/ 0 w 1654629"/>
              <a:gd name="connsiteY0" fmla="*/ 1057469 h 1057469"/>
              <a:gd name="connsiteX1" fmla="*/ 367004 w 1654629"/>
              <a:gd name="connsiteY1" fmla="*/ 348343 h 1057469"/>
              <a:gd name="connsiteX2" fmla="*/ 1654629 w 1654629"/>
              <a:gd name="connsiteY2" fmla="*/ 0 h 1057469"/>
            </a:gdLst>
            <a:ahLst/>
            <a:cxnLst>
              <a:cxn ang="0">
                <a:pos x="connsiteX0" y="connsiteY0"/>
              </a:cxn>
              <a:cxn ang="0">
                <a:pos x="connsiteX1" y="connsiteY1"/>
              </a:cxn>
              <a:cxn ang="0">
                <a:pos x="connsiteX2" y="connsiteY2"/>
              </a:cxn>
            </a:cxnLst>
            <a:rect l="l" t="t" r="r" b="b"/>
            <a:pathLst>
              <a:path w="1654629" h="1057469">
                <a:moveTo>
                  <a:pt x="0" y="1057469"/>
                </a:moveTo>
                <a:cubicBezTo>
                  <a:pt x="45616" y="791028"/>
                  <a:pt x="91233" y="524588"/>
                  <a:pt x="367004" y="348343"/>
                </a:cubicBezTo>
                <a:cubicBezTo>
                  <a:pt x="642775" y="172098"/>
                  <a:pt x="1148702" y="86049"/>
                  <a:pt x="1654629" y="0"/>
                </a:cubicBezTo>
              </a:path>
            </a:pathLst>
          </a:custGeom>
          <a:noFill/>
          <a:ln>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66284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3.8. MVC </a:t>
            </a:r>
            <a:r>
              <a:rPr lang="zh-CN" altLang="en-US" dirty="0"/>
              <a:t>项目执行文件概说</a:t>
            </a:r>
          </a:p>
        </p:txBody>
      </p:sp>
      <p:pic>
        <p:nvPicPr>
          <p:cNvPr id="3" name="图片 2"/>
          <p:cNvPicPr>
            <a:picLocks noChangeAspect="1"/>
          </p:cNvPicPr>
          <p:nvPr/>
        </p:nvPicPr>
        <p:blipFill>
          <a:blip r:embed="rId2"/>
          <a:stretch>
            <a:fillRect/>
          </a:stretch>
        </p:blipFill>
        <p:spPr>
          <a:xfrm>
            <a:off x="188656" y="753919"/>
            <a:ext cx="4162946" cy="5861568"/>
          </a:xfrm>
          <a:prstGeom prst="rect">
            <a:avLst/>
          </a:prstGeom>
        </p:spPr>
      </p:pic>
      <p:pic>
        <p:nvPicPr>
          <p:cNvPr id="4" name="图片 3"/>
          <p:cNvPicPr>
            <a:picLocks noChangeAspect="1"/>
          </p:cNvPicPr>
          <p:nvPr/>
        </p:nvPicPr>
        <p:blipFill rotWithShape="1">
          <a:blip r:embed="rId3"/>
          <a:srcRect r="14033"/>
          <a:stretch/>
        </p:blipFill>
        <p:spPr>
          <a:xfrm>
            <a:off x="4559561" y="753919"/>
            <a:ext cx="7408505" cy="5874162"/>
          </a:xfrm>
          <a:prstGeom prst="rect">
            <a:avLst/>
          </a:prstGeom>
        </p:spPr>
      </p:pic>
      <p:sp>
        <p:nvSpPr>
          <p:cNvPr id="5" name="任意多边形 4"/>
          <p:cNvSpPr/>
          <p:nvPr/>
        </p:nvSpPr>
        <p:spPr>
          <a:xfrm>
            <a:off x="2830286" y="1902839"/>
            <a:ext cx="2693436" cy="1549488"/>
          </a:xfrm>
          <a:custGeom>
            <a:avLst/>
            <a:gdLst>
              <a:gd name="connsiteX0" fmla="*/ 0 w 2693436"/>
              <a:gd name="connsiteY0" fmla="*/ 93912 h 1549488"/>
              <a:gd name="connsiteX1" fmla="*/ 1592424 w 2693436"/>
              <a:gd name="connsiteY1" fmla="*/ 156116 h 1549488"/>
              <a:gd name="connsiteX2" fmla="*/ 2693436 w 2693436"/>
              <a:gd name="connsiteY2" fmla="*/ 1549488 h 1549488"/>
            </a:gdLst>
            <a:ahLst/>
            <a:cxnLst>
              <a:cxn ang="0">
                <a:pos x="connsiteX0" y="connsiteY0"/>
              </a:cxn>
              <a:cxn ang="0">
                <a:pos x="connsiteX1" y="connsiteY1"/>
              </a:cxn>
              <a:cxn ang="0">
                <a:pos x="connsiteX2" y="connsiteY2"/>
              </a:cxn>
            </a:cxnLst>
            <a:rect l="l" t="t" r="r" b="b"/>
            <a:pathLst>
              <a:path w="2693436" h="1549488">
                <a:moveTo>
                  <a:pt x="0" y="93912"/>
                </a:moveTo>
                <a:cubicBezTo>
                  <a:pt x="571759" y="3716"/>
                  <a:pt x="1143518" y="-86480"/>
                  <a:pt x="1592424" y="156116"/>
                </a:cubicBezTo>
                <a:cubicBezTo>
                  <a:pt x="2041330" y="398712"/>
                  <a:pt x="2367383" y="974100"/>
                  <a:pt x="2693436" y="1549488"/>
                </a:cubicBezTo>
              </a:path>
            </a:pathLst>
          </a:custGeom>
          <a:noFill/>
          <a:ln>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884506" y="4105469"/>
            <a:ext cx="6164425" cy="2250138"/>
            <a:chOff x="5884506" y="4105469"/>
            <a:chExt cx="6164425" cy="2250138"/>
          </a:xfrm>
        </p:grpSpPr>
        <p:cxnSp>
          <p:nvCxnSpPr>
            <p:cNvPr id="7" name="直接连接符 6"/>
            <p:cNvCxnSpPr/>
            <p:nvPr/>
          </p:nvCxnSpPr>
          <p:spPr>
            <a:xfrm flipV="1">
              <a:off x="5884506" y="4105469"/>
              <a:ext cx="1443135" cy="124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189306" y="5214375"/>
              <a:ext cx="2226906" cy="342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6189306" y="5492944"/>
              <a:ext cx="2226906" cy="124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189306" y="5803714"/>
              <a:ext cx="5859625" cy="1555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6189306" y="6343165"/>
              <a:ext cx="1443135" cy="124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4811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3.9. MVC </a:t>
            </a:r>
            <a:r>
              <a:rPr lang="zh-CN" altLang="en-US" dirty="0"/>
              <a:t>概念总结</a:t>
            </a:r>
          </a:p>
        </p:txBody>
      </p:sp>
      <p:graphicFrame>
        <p:nvGraphicFramePr>
          <p:cNvPr id="3" name="表格 2"/>
          <p:cNvGraphicFramePr>
            <a:graphicFrameLocks noGrp="1"/>
          </p:cNvGraphicFramePr>
          <p:nvPr>
            <p:extLst>
              <p:ext uri="{D42A27DB-BD31-4B8C-83A1-F6EECF244321}">
                <p14:modId xmlns:p14="http://schemas.microsoft.com/office/powerpoint/2010/main" val="2838345702"/>
              </p:ext>
            </p:extLst>
          </p:nvPr>
        </p:nvGraphicFramePr>
        <p:xfrm>
          <a:off x="6629592" y="882127"/>
          <a:ext cx="4863087" cy="1956247"/>
        </p:xfrm>
        <a:graphic>
          <a:graphicData uri="http://schemas.openxmlformats.org/drawingml/2006/table">
            <a:tbl>
              <a:tblPr firstRow="1" bandRow="1">
                <a:effectLst/>
                <a:tableStyleId>{5C22544A-7EE6-4342-B048-85BDC9FD1C3A}</a:tableStyleId>
              </a:tblPr>
              <a:tblGrid>
                <a:gridCol w="208280">
                  <a:extLst>
                    <a:ext uri="{9D8B030D-6E8A-4147-A177-3AD203B41FA5}">
                      <a16:colId xmlns:a16="http://schemas.microsoft.com/office/drawing/2014/main" val="20000"/>
                    </a:ext>
                  </a:extLst>
                </a:gridCol>
                <a:gridCol w="4654807">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tx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latin typeface="+mj-ea"/>
                          <a:ea typeface="+mj-ea"/>
                        </a:rPr>
                        <a:t>模型（</a:t>
                      </a:r>
                      <a:r>
                        <a:rPr lang="en-US" altLang="zh-CN" sz="1600" b="1" dirty="0">
                          <a:solidFill>
                            <a:schemeClr val="tx1"/>
                          </a:solidFill>
                          <a:latin typeface="+mj-ea"/>
                          <a:ea typeface="+mj-ea"/>
                        </a:rPr>
                        <a:t>Model</a:t>
                      </a:r>
                      <a:r>
                        <a:rPr lang="zh-CN" altLang="en-US" sz="1600" b="1" dirty="0">
                          <a:solidFill>
                            <a:schemeClr val="tx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401767">
                <a:tc>
                  <a:txBody>
                    <a:bodyPr/>
                    <a:lstStyle/>
                    <a:p>
                      <a:pPr algn="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baseline="0" dirty="0">
                          <a:solidFill>
                            <a:schemeClr val="bg1">
                              <a:lumMod val="50000"/>
                            </a:schemeClr>
                          </a:solidFill>
                          <a:latin typeface="+mj-ea"/>
                          <a:ea typeface="+mj-ea"/>
                        </a:rPr>
                        <a:t>用于构造应用系统中表达现实世界中实体对象逻辑结构和对象具体状态数据的体系，一般情况下对象的状态数据通常使用数据库进行持久化处理，模型对象就是将这些数据加载到代码类中，然后通过对这些模型对象的处理来实现对现实对象状态数据的处理。</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935445581"/>
              </p:ext>
            </p:extLst>
          </p:nvPr>
        </p:nvGraphicFramePr>
        <p:xfrm>
          <a:off x="6626710" y="3248809"/>
          <a:ext cx="4916244" cy="1402080"/>
        </p:xfrm>
        <a:graphic>
          <a:graphicData uri="http://schemas.openxmlformats.org/drawingml/2006/table">
            <a:tbl>
              <a:tblPr firstRow="1" bandRow="1">
                <a:effectLst/>
                <a:tableStyleId>{5C22544A-7EE6-4342-B048-85BDC9FD1C3A}</a:tableStyleId>
              </a:tblPr>
              <a:tblGrid>
                <a:gridCol w="214850">
                  <a:extLst>
                    <a:ext uri="{9D8B030D-6E8A-4147-A177-3AD203B41FA5}">
                      <a16:colId xmlns:a16="http://schemas.microsoft.com/office/drawing/2014/main" val="20000"/>
                    </a:ext>
                  </a:extLst>
                </a:gridCol>
                <a:gridCol w="4701394">
                  <a:extLst>
                    <a:ext uri="{9D8B030D-6E8A-4147-A177-3AD203B41FA5}">
                      <a16:colId xmlns:a16="http://schemas.microsoft.com/office/drawing/2014/main" val="20001"/>
                    </a:ext>
                  </a:extLst>
                </a:gridCol>
              </a:tblGrid>
              <a:tr h="190587">
                <a:tc>
                  <a:txBody>
                    <a:bodyPr/>
                    <a:lstStyle/>
                    <a:p>
                      <a:pPr algn="r"/>
                      <a:endParaRPr lang="zh-CN" altLang="en-US" sz="1600" b="1" dirty="0">
                        <a:solidFill>
                          <a:schemeClr val="tx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latin typeface="+mj-ea"/>
                          <a:ea typeface="+mj-ea"/>
                        </a:rPr>
                        <a:t>控制器（</a:t>
                      </a:r>
                      <a:r>
                        <a:rPr lang="en-US" altLang="zh-CN" sz="1600" b="1" dirty="0">
                          <a:solidFill>
                            <a:schemeClr val="tx1"/>
                          </a:solidFill>
                          <a:latin typeface="+mj-ea"/>
                          <a:ea typeface="+mj-ea"/>
                        </a:rPr>
                        <a:t>Controller</a:t>
                      </a:r>
                      <a:r>
                        <a:rPr lang="zh-CN" altLang="en-US" sz="1600" b="1" dirty="0">
                          <a:solidFill>
                            <a:schemeClr val="tx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0000"/>
                        <a:lumOff val="40000"/>
                      </a:schemeClr>
                    </a:solidFill>
                  </a:tcPr>
                </a:tc>
                <a:extLst>
                  <a:ext uri="{0D108BD9-81ED-4DB2-BD59-A6C34878D82A}">
                    <a16:rowId xmlns:a16="http://schemas.microsoft.com/office/drawing/2014/main" val="10000"/>
                  </a:ext>
                </a:extLst>
              </a:tr>
              <a:tr h="401767">
                <a:tc>
                  <a:txBody>
                    <a:bodyPr/>
                    <a:lstStyle/>
                    <a:p>
                      <a:pPr algn="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baseline="0" dirty="0">
                          <a:solidFill>
                            <a:schemeClr val="bg1">
                              <a:lumMod val="50000"/>
                            </a:schemeClr>
                          </a:solidFill>
                          <a:latin typeface="+mj-ea"/>
                          <a:ea typeface="+mj-ea"/>
                        </a:rPr>
                        <a:t>用于处理用户交互相应的组件，通常与模型对象一起完成用户在前端提交的处理请求。通常根据用户的请求，将处理好的模型对象传递到不同的视图模型中呈现，供用户具体使用。</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5" name="矩形 4"/>
          <p:cNvSpPr/>
          <p:nvPr/>
        </p:nvSpPr>
        <p:spPr>
          <a:xfrm>
            <a:off x="570154" y="882127"/>
            <a:ext cx="5488191" cy="59167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模型（</a:t>
            </a:r>
            <a:r>
              <a:rPr lang="en-US" altLang="zh-CN" dirty="0"/>
              <a:t>Model</a:t>
            </a:r>
            <a:r>
              <a:rPr lang="zh-CN" altLang="en-US" dirty="0"/>
              <a:t>）</a:t>
            </a:r>
          </a:p>
        </p:txBody>
      </p:sp>
      <p:sp>
        <p:nvSpPr>
          <p:cNvPr id="6" name="矩形 5"/>
          <p:cNvSpPr/>
          <p:nvPr/>
        </p:nvSpPr>
        <p:spPr>
          <a:xfrm>
            <a:off x="3732902" y="2145796"/>
            <a:ext cx="2325443" cy="591671"/>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控制器（</a:t>
            </a:r>
            <a:r>
              <a:rPr lang="en-US" altLang="zh-CN" dirty="0"/>
              <a:t>Controller</a:t>
            </a:r>
            <a:r>
              <a:rPr lang="zh-CN" altLang="en-US" dirty="0"/>
              <a:t>）</a:t>
            </a:r>
          </a:p>
        </p:txBody>
      </p:sp>
      <p:sp>
        <p:nvSpPr>
          <p:cNvPr id="7" name="矩形 6"/>
          <p:cNvSpPr/>
          <p:nvPr/>
        </p:nvSpPr>
        <p:spPr>
          <a:xfrm>
            <a:off x="570154" y="2145796"/>
            <a:ext cx="2325443" cy="59167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视图（</a:t>
            </a:r>
            <a:r>
              <a:rPr lang="en-US" altLang="zh-CN" dirty="0"/>
              <a:t>View</a:t>
            </a:r>
            <a:r>
              <a:rPr lang="zh-CN" altLang="en-US" dirty="0"/>
              <a:t>）</a:t>
            </a:r>
          </a:p>
        </p:txBody>
      </p:sp>
      <p:sp>
        <p:nvSpPr>
          <p:cNvPr id="8" name="下箭头 7"/>
          <p:cNvSpPr/>
          <p:nvPr/>
        </p:nvSpPr>
        <p:spPr>
          <a:xfrm flipV="1">
            <a:off x="4795677" y="1484737"/>
            <a:ext cx="199892" cy="650120"/>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flipV="1">
            <a:off x="1632929" y="1473798"/>
            <a:ext cx="199892" cy="650120"/>
          </a:xfrm>
          <a:prstGeom prst="down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2872827" y="2288512"/>
            <a:ext cx="860073" cy="228778"/>
          </a:xfrm>
          <a:prstGeom prst="right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3007640241"/>
              </p:ext>
            </p:extLst>
          </p:nvPr>
        </p:nvGraphicFramePr>
        <p:xfrm>
          <a:off x="570153" y="3248810"/>
          <a:ext cx="5488191" cy="1402080"/>
        </p:xfrm>
        <a:graphic>
          <a:graphicData uri="http://schemas.openxmlformats.org/drawingml/2006/table">
            <a:tbl>
              <a:tblPr firstRow="1" bandRow="1">
                <a:effectLst/>
                <a:tableStyleId>{5C22544A-7EE6-4342-B048-85BDC9FD1C3A}</a:tableStyleId>
              </a:tblPr>
              <a:tblGrid>
                <a:gridCol w="239845">
                  <a:extLst>
                    <a:ext uri="{9D8B030D-6E8A-4147-A177-3AD203B41FA5}">
                      <a16:colId xmlns:a16="http://schemas.microsoft.com/office/drawing/2014/main" val="20000"/>
                    </a:ext>
                  </a:extLst>
                </a:gridCol>
                <a:gridCol w="5248346">
                  <a:extLst>
                    <a:ext uri="{9D8B030D-6E8A-4147-A177-3AD203B41FA5}">
                      <a16:colId xmlns:a16="http://schemas.microsoft.com/office/drawing/2014/main" val="20001"/>
                    </a:ext>
                  </a:extLst>
                </a:gridCol>
              </a:tblGrid>
              <a:tr h="304799">
                <a:tc>
                  <a:txBody>
                    <a:bodyPr/>
                    <a:lstStyle/>
                    <a:p>
                      <a:pPr algn="r"/>
                      <a:endParaRPr lang="zh-CN" altLang="en-US" sz="1600" b="1" dirty="0">
                        <a:solidFill>
                          <a:schemeClr val="tx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latin typeface="+mj-ea"/>
                          <a:ea typeface="+mj-ea"/>
                        </a:rPr>
                        <a:t>视图（</a:t>
                      </a:r>
                      <a:r>
                        <a:rPr lang="en-US" altLang="zh-CN" sz="1600" b="1" dirty="0">
                          <a:solidFill>
                            <a:schemeClr val="tx1"/>
                          </a:solidFill>
                          <a:latin typeface="+mj-ea"/>
                          <a:ea typeface="+mj-ea"/>
                        </a:rPr>
                        <a:t>View</a:t>
                      </a:r>
                      <a:r>
                        <a:rPr lang="zh-CN" altLang="en-US" sz="1600" b="1" dirty="0">
                          <a:solidFill>
                            <a:schemeClr val="tx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401767">
                <a:tc>
                  <a:txBody>
                    <a:bodyPr/>
                    <a:lstStyle/>
                    <a:p>
                      <a:pPr algn="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baseline="0" dirty="0">
                          <a:solidFill>
                            <a:schemeClr val="bg1">
                              <a:lumMod val="50000"/>
                            </a:schemeClr>
                          </a:solidFill>
                          <a:latin typeface="+mj-ea"/>
                          <a:ea typeface="+mj-ea"/>
                        </a:rPr>
                        <a:t>用于将模型对象数据状态以及处理要求表示为计算机用户界面接口元素的一组软件代码组件。例如将一个模型的集合表达成一个列表，并且在</a:t>
                      </a:r>
                      <a:r>
                        <a:rPr lang="en-US" altLang="zh-CN" sz="1600" b="0" baseline="0" dirty="0">
                          <a:solidFill>
                            <a:schemeClr val="bg1">
                              <a:lumMod val="50000"/>
                            </a:schemeClr>
                          </a:solidFill>
                          <a:latin typeface="+mj-ea"/>
                          <a:ea typeface="+mj-ea"/>
                        </a:rPr>
                        <a:t>UI</a:t>
                      </a:r>
                      <a:r>
                        <a:rPr lang="zh-CN" altLang="en-US" sz="1600" b="0" baseline="0" dirty="0">
                          <a:solidFill>
                            <a:schemeClr val="bg1">
                              <a:lumMod val="50000"/>
                            </a:schemeClr>
                          </a:solidFill>
                          <a:latin typeface="+mj-ea"/>
                          <a:ea typeface="+mj-ea"/>
                        </a:rPr>
                        <a:t>上面提供诸如新建、编辑、删除、检索以及翻页等处理按钮。</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995212027"/>
              </p:ext>
            </p:extLst>
          </p:nvPr>
        </p:nvGraphicFramePr>
        <p:xfrm>
          <a:off x="472299" y="5404712"/>
          <a:ext cx="11172091" cy="859272"/>
        </p:xfrm>
        <a:graphic>
          <a:graphicData uri="http://schemas.openxmlformats.org/drawingml/2006/table">
            <a:tbl>
              <a:tblPr firstRow="1" bandRow="1">
                <a:effectLst/>
                <a:tableStyleId>{5C22544A-7EE6-4342-B048-85BDC9FD1C3A}</a:tableStyleId>
              </a:tblPr>
              <a:tblGrid>
                <a:gridCol w="11172091">
                  <a:extLst>
                    <a:ext uri="{9D8B030D-6E8A-4147-A177-3AD203B41FA5}">
                      <a16:colId xmlns:a16="http://schemas.microsoft.com/office/drawing/2014/main" val="20000"/>
                    </a:ext>
                  </a:extLst>
                </a:gridCol>
              </a:tblGrid>
              <a:tr h="413795">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600" b="0" kern="1200" dirty="0">
                          <a:solidFill>
                            <a:schemeClr val="bg1">
                              <a:lumMod val="50000"/>
                            </a:schemeClr>
                          </a:solidFill>
                          <a:latin typeface="+mj-ea"/>
                          <a:ea typeface="+mj-ea"/>
                          <a:cs typeface="+mn-cs"/>
                        </a:rPr>
                        <a:t>隔离：数据获取的逻辑、数据处理的业务逻辑、数据表达</a:t>
                      </a:r>
                      <a:r>
                        <a:rPr lang="en-US" altLang="zh-CN" sz="1600" b="0" kern="1200" dirty="0">
                          <a:solidFill>
                            <a:schemeClr val="bg1">
                              <a:lumMod val="50000"/>
                            </a:schemeClr>
                          </a:solidFill>
                          <a:latin typeface="+mj-ea"/>
                          <a:ea typeface="+mj-ea"/>
                          <a:cs typeface="+mn-cs"/>
                        </a:rPr>
                        <a:t>UI</a:t>
                      </a:r>
                      <a:r>
                        <a:rPr lang="zh-CN" altLang="en-US" sz="1600" b="0" kern="1200" dirty="0">
                          <a:solidFill>
                            <a:schemeClr val="bg1">
                              <a:lumMod val="50000"/>
                            </a:schemeClr>
                          </a:solidFill>
                          <a:latin typeface="+mj-ea"/>
                          <a:ea typeface="+mj-ea"/>
                          <a:cs typeface="+mn-cs"/>
                        </a:rPr>
                        <a:t>的逻辑</a:t>
                      </a:r>
                    </a:p>
                  </a:txBody>
                  <a:tcPr marT="34290" marB="34290"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45477">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600" b="0" kern="1200" dirty="0">
                          <a:solidFill>
                            <a:schemeClr val="bg1">
                              <a:lumMod val="50000"/>
                            </a:schemeClr>
                          </a:solidFill>
                          <a:latin typeface="+mj-ea"/>
                          <a:ea typeface="+mj-ea"/>
                          <a:cs typeface="+mn-cs"/>
                        </a:rPr>
                        <a:t>松耦合：业务逻辑耦合、开发时耦合、测试时耦合</a:t>
                      </a:r>
                    </a:p>
                  </a:txBody>
                  <a:tcPr marT="34290" marB="34290"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448038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95794" y="0"/>
            <a:ext cx="1128522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课程内容提要</a:t>
            </a:r>
          </a:p>
        </p:txBody>
      </p:sp>
      <p:graphicFrame>
        <p:nvGraphicFramePr>
          <p:cNvPr id="3" name="表格 2"/>
          <p:cNvGraphicFramePr>
            <a:graphicFrameLocks noGrp="1"/>
          </p:cNvGraphicFramePr>
          <p:nvPr>
            <p:extLst>
              <p:ext uri="{D42A27DB-BD31-4B8C-83A1-F6EECF244321}">
                <p14:modId xmlns:p14="http://schemas.microsoft.com/office/powerpoint/2010/main" val="1687056229"/>
              </p:ext>
            </p:extLst>
          </p:nvPr>
        </p:nvGraphicFramePr>
        <p:xfrm>
          <a:off x="464955" y="682694"/>
          <a:ext cx="11134726" cy="5617281"/>
        </p:xfrm>
        <a:graphic>
          <a:graphicData uri="http://schemas.openxmlformats.org/drawingml/2006/table">
            <a:tbl>
              <a:tblPr firstRow="1" bandRow="1">
                <a:tableStyleId>{91EBBBCC-DAD2-459C-BE2E-F6DE35CF9A28}</a:tableStyleId>
              </a:tblPr>
              <a:tblGrid>
                <a:gridCol w="591912">
                  <a:extLst>
                    <a:ext uri="{9D8B030D-6E8A-4147-A177-3AD203B41FA5}">
                      <a16:colId xmlns:a16="http://schemas.microsoft.com/office/drawing/2014/main" val="20000"/>
                    </a:ext>
                  </a:extLst>
                </a:gridCol>
                <a:gridCol w="10542814">
                  <a:extLst>
                    <a:ext uri="{9D8B030D-6E8A-4147-A177-3AD203B41FA5}">
                      <a16:colId xmlns:a16="http://schemas.microsoft.com/office/drawing/2014/main" val="20001"/>
                    </a:ext>
                  </a:extLst>
                </a:gridCol>
              </a:tblGrid>
              <a:tr h="429461">
                <a:tc>
                  <a:txBody>
                    <a:bodyPr/>
                    <a:lstStyle/>
                    <a:p>
                      <a:r>
                        <a:rPr lang="zh-CN" altLang="en-US" sz="1600" b="0" dirty="0">
                          <a:solidFill>
                            <a:schemeClr val="bg1">
                              <a:lumMod val="50000"/>
                            </a:schemeClr>
                          </a:solidFill>
                          <a:effectLst/>
                          <a:latin typeface="+mj-ea"/>
                          <a:ea typeface="+mj-ea"/>
                        </a:rPr>
                        <a:t>编号</a:t>
                      </a:r>
                    </a:p>
                  </a:txBody>
                  <a:tcPr/>
                </a:tc>
                <a:tc>
                  <a:txBody>
                    <a:bodyPr/>
                    <a:lstStyle/>
                    <a:p>
                      <a:r>
                        <a:rPr lang="zh-CN" altLang="en-US" sz="1600" b="0" dirty="0">
                          <a:solidFill>
                            <a:schemeClr val="bg1">
                              <a:lumMod val="50000"/>
                            </a:schemeClr>
                          </a:solidFill>
                          <a:effectLst/>
                          <a:latin typeface="+mj-ea"/>
                          <a:ea typeface="+mj-ea"/>
                        </a:rPr>
                        <a:t>名称</a:t>
                      </a:r>
                    </a:p>
                  </a:txBody>
                  <a:tcPr/>
                </a:tc>
                <a:extLst>
                  <a:ext uri="{0D108BD9-81ED-4DB2-BD59-A6C34878D82A}">
                    <a16:rowId xmlns:a16="http://schemas.microsoft.com/office/drawing/2014/main" val="10000"/>
                  </a:ext>
                </a:extLst>
              </a:tr>
              <a:tr h="420441">
                <a:tc>
                  <a:txBody>
                    <a:bodyPr/>
                    <a:lstStyle/>
                    <a:p>
                      <a:r>
                        <a:rPr lang="en-US" altLang="zh-CN" sz="1600" dirty="0">
                          <a:solidFill>
                            <a:schemeClr val="bg1">
                              <a:lumMod val="50000"/>
                            </a:schemeClr>
                          </a:solidFill>
                          <a:effectLst/>
                          <a:latin typeface="+mj-ea"/>
                          <a:ea typeface="+mj-ea"/>
                        </a:rPr>
                        <a:t>1</a:t>
                      </a:r>
                      <a:endParaRPr lang="zh-CN" altLang="en-US" sz="1600" dirty="0">
                        <a:solidFill>
                          <a:schemeClr val="bg1">
                            <a:lumMod val="50000"/>
                          </a:schemeClr>
                        </a:solidFill>
                        <a:effectLst/>
                        <a:latin typeface="+mj-ea"/>
                        <a:ea typeface="+mj-ea"/>
                      </a:endParaRPr>
                    </a:p>
                  </a:txBody>
                  <a:tcPr/>
                </a:tc>
                <a:tc>
                  <a:txBody>
                    <a:bodyPr/>
                    <a:lstStyle/>
                    <a:p>
                      <a:r>
                        <a:rPr lang="zh-CN" altLang="en-US" sz="1600" dirty="0">
                          <a:solidFill>
                            <a:schemeClr val="bg1">
                              <a:lumMod val="50000"/>
                            </a:schemeClr>
                          </a:solidFill>
                          <a:effectLst/>
                          <a:latin typeface="+mj-ea"/>
                          <a:ea typeface="+mj-ea"/>
                        </a:rPr>
                        <a:t>前言</a:t>
                      </a:r>
                    </a:p>
                  </a:txBody>
                  <a:tcPr/>
                </a:tc>
                <a:extLst>
                  <a:ext uri="{0D108BD9-81ED-4DB2-BD59-A6C34878D82A}">
                    <a16:rowId xmlns:a16="http://schemas.microsoft.com/office/drawing/2014/main" val="10001"/>
                  </a:ext>
                </a:extLst>
              </a:tr>
              <a:tr h="414454">
                <a:tc>
                  <a:txBody>
                    <a:bodyPr/>
                    <a:lstStyle/>
                    <a:p>
                      <a:r>
                        <a:rPr lang="en-US" altLang="zh-CN" sz="1600" dirty="0">
                          <a:solidFill>
                            <a:schemeClr val="bg1">
                              <a:lumMod val="50000"/>
                            </a:schemeClr>
                          </a:solidFill>
                          <a:effectLst/>
                          <a:latin typeface="+mj-ea"/>
                          <a:ea typeface="+mj-ea"/>
                        </a:rPr>
                        <a:t>2</a:t>
                      </a:r>
                      <a:endParaRPr lang="zh-CN" altLang="en-US" sz="1600" dirty="0">
                        <a:solidFill>
                          <a:schemeClr val="bg1">
                            <a:lumMod val="50000"/>
                          </a:schemeClr>
                        </a:solidFill>
                        <a:effectLst/>
                        <a:latin typeface="+mj-ea"/>
                        <a:ea typeface="+mj-ea"/>
                      </a:endParaRPr>
                    </a:p>
                  </a:txBody>
                  <a:tcPr/>
                </a:tc>
                <a:tc>
                  <a:txBody>
                    <a:bodyPr/>
                    <a:lstStyle/>
                    <a:p>
                      <a:r>
                        <a:rPr lang="en-US" altLang="zh-CN" sz="1600" dirty="0" err="1">
                          <a:solidFill>
                            <a:schemeClr val="bg1">
                              <a:lumMod val="50000"/>
                            </a:schemeClr>
                          </a:solidFill>
                          <a:effectLst/>
                          <a:latin typeface="+mj-ea"/>
                          <a:ea typeface="+mj-ea"/>
                        </a:rPr>
                        <a:t>ASP.Net</a:t>
                      </a:r>
                      <a:r>
                        <a:rPr lang="en-US" altLang="zh-CN" sz="1600" dirty="0">
                          <a:solidFill>
                            <a:schemeClr val="bg1">
                              <a:lumMod val="50000"/>
                            </a:schemeClr>
                          </a:solidFill>
                          <a:effectLst/>
                          <a:latin typeface="+mj-ea"/>
                          <a:ea typeface="+mj-ea"/>
                        </a:rPr>
                        <a:t> </a:t>
                      </a:r>
                      <a:r>
                        <a:rPr lang="zh-CN" altLang="en-US" sz="1600" dirty="0">
                          <a:solidFill>
                            <a:schemeClr val="bg1">
                              <a:lumMod val="50000"/>
                            </a:schemeClr>
                          </a:solidFill>
                          <a:effectLst/>
                          <a:latin typeface="+mj-ea"/>
                          <a:ea typeface="+mj-ea"/>
                        </a:rPr>
                        <a:t>应用体系结构</a:t>
                      </a:r>
                    </a:p>
                  </a:txBody>
                  <a:tcPr/>
                </a:tc>
                <a:extLst>
                  <a:ext uri="{0D108BD9-81ED-4DB2-BD59-A6C34878D82A}">
                    <a16:rowId xmlns:a16="http://schemas.microsoft.com/office/drawing/2014/main" val="10002"/>
                  </a:ext>
                </a:extLst>
              </a:tr>
              <a:tr h="409575">
                <a:tc>
                  <a:txBody>
                    <a:bodyPr/>
                    <a:lstStyle/>
                    <a:p>
                      <a:r>
                        <a:rPr lang="en-US" altLang="zh-CN" sz="1600" dirty="0">
                          <a:solidFill>
                            <a:schemeClr val="bg1">
                              <a:lumMod val="50000"/>
                            </a:schemeClr>
                          </a:solidFill>
                          <a:effectLst/>
                          <a:latin typeface="+mj-ea"/>
                          <a:ea typeface="+mj-ea"/>
                        </a:rPr>
                        <a:t>3</a:t>
                      </a:r>
                      <a:endParaRPr lang="zh-CN" altLang="en-US" sz="1600" dirty="0">
                        <a:solidFill>
                          <a:schemeClr val="bg1">
                            <a:lumMod val="50000"/>
                          </a:schemeClr>
                        </a:solidFill>
                        <a:effectLst/>
                        <a:latin typeface="+mj-ea"/>
                        <a:ea typeface="+mj-ea"/>
                      </a:endParaRPr>
                    </a:p>
                  </a:txBody>
                  <a:tcPr/>
                </a:tc>
                <a:tc>
                  <a:txBody>
                    <a:bodyPr/>
                    <a:lstStyle/>
                    <a:p>
                      <a:r>
                        <a:rPr lang="en-US" altLang="zh-CN" sz="1600" dirty="0" err="1">
                          <a:solidFill>
                            <a:schemeClr val="bg1">
                              <a:lumMod val="50000"/>
                            </a:schemeClr>
                          </a:solidFill>
                          <a:effectLst/>
                          <a:latin typeface="+mj-ea"/>
                          <a:ea typeface="+mj-ea"/>
                        </a:rPr>
                        <a:t>ASP.Net</a:t>
                      </a:r>
                      <a:r>
                        <a:rPr lang="en-US" altLang="zh-CN" sz="1600" baseline="0" dirty="0">
                          <a:solidFill>
                            <a:schemeClr val="bg1">
                              <a:lumMod val="50000"/>
                            </a:schemeClr>
                          </a:solidFill>
                          <a:effectLst/>
                          <a:latin typeface="+mj-ea"/>
                          <a:ea typeface="+mj-ea"/>
                        </a:rPr>
                        <a:t> MVC </a:t>
                      </a:r>
                      <a:r>
                        <a:rPr lang="zh-CN" altLang="en-US" sz="1600" baseline="0" dirty="0">
                          <a:solidFill>
                            <a:schemeClr val="bg1">
                              <a:lumMod val="50000"/>
                            </a:schemeClr>
                          </a:solidFill>
                          <a:effectLst/>
                          <a:latin typeface="+mj-ea"/>
                          <a:ea typeface="+mj-ea"/>
                        </a:rPr>
                        <a:t>软件项目结构说明</a:t>
                      </a:r>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3"/>
                  </a:ext>
                </a:extLst>
              </a:tr>
              <a:tr h="438150">
                <a:tc>
                  <a:txBody>
                    <a:bodyPr/>
                    <a:lstStyle/>
                    <a:p>
                      <a:r>
                        <a:rPr lang="en-US" altLang="zh-CN" sz="1600" dirty="0">
                          <a:solidFill>
                            <a:schemeClr val="bg1">
                              <a:lumMod val="50000"/>
                            </a:schemeClr>
                          </a:solidFill>
                          <a:effectLst/>
                          <a:latin typeface="+mj-ea"/>
                          <a:ea typeface="+mj-ea"/>
                        </a:rPr>
                        <a:t>4</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自定义</a:t>
                      </a:r>
                      <a:r>
                        <a:rPr lang="en-US" altLang="zh-CN" sz="1600" dirty="0">
                          <a:solidFill>
                            <a:schemeClr val="bg1">
                              <a:lumMod val="50000"/>
                            </a:schemeClr>
                          </a:solidFill>
                          <a:effectLst/>
                          <a:latin typeface="+mj-ea"/>
                          <a:ea typeface="+mj-ea"/>
                        </a:rPr>
                        <a:t>MVC</a:t>
                      </a:r>
                      <a:r>
                        <a:rPr lang="zh-CN" altLang="en-US" sz="1600" dirty="0">
                          <a:solidFill>
                            <a:schemeClr val="bg1">
                              <a:lumMod val="50000"/>
                            </a:schemeClr>
                          </a:solidFill>
                          <a:effectLst/>
                          <a:latin typeface="+mj-ea"/>
                          <a:ea typeface="+mj-ea"/>
                        </a:rPr>
                        <a:t>项目</a:t>
                      </a:r>
                    </a:p>
                  </a:txBody>
                  <a:tcPr/>
                </a:tc>
                <a:extLst>
                  <a:ext uri="{0D108BD9-81ED-4DB2-BD59-A6C34878D82A}">
                    <a16:rowId xmlns:a16="http://schemas.microsoft.com/office/drawing/2014/main" val="10004"/>
                  </a:ext>
                </a:extLst>
              </a:tr>
              <a:tr h="438150">
                <a:tc>
                  <a:txBody>
                    <a:bodyPr/>
                    <a:lstStyle/>
                    <a:p>
                      <a:r>
                        <a:rPr lang="en-US" altLang="zh-CN" sz="1600" dirty="0">
                          <a:solidFill>
                            <a:schemeClr val="bg1">
                              <a:lumMod val="50000"/>
                            </a:schemeClr>
                          </a:solidFill>
                          <a:effectLst/>
                          <a:latin typeface="+mj-ea"/>
                          <a:ea typeface="+mj-ea"/>
                        </a:rPr>
                        <a:t>5</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课程业务场景的基本说明：企业部门与人员管理</a:t>
                      </a:r>
                    </a:p>
                  </a:txBody>
                  <a:tcPr/>
                </a:tc>
                <a:extLst>
                  <a:ext uri="{0D108BD9-81ED-4DB2-BD59-A6C34878D82A}">
                    <a16:rowId xmlns:a16="http://schemas.microsoft.com/office/drawing/2014/main" val="10005"/>
                  </a:ext>
                </a:extLst>
              </a:tr>
              <a:tr h="438150">
                <a:tc>
                  <a:txBody>
                    <a:bodyPr/>
                    <a:lstStyle/>
                    <a:p>
                      <a:r>
                        <a:rPr lang="en-US" altLang="zh-CN" sz="1600" dirty="0">
                          <a:solidFill>
                            <a:schemeClr val="bg1">
                              <a:lumMod val="50000"/>
                            </a:schemeClr>
                          </a:solidFill>
                          <a:effectLst/>
                          <a:latin typeface="+mj-ea"/>
                          <a:ea typeface="+mj-ea"/>
                        </a:rPr>
                        <a:t>6</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模型：业务实体定义</a:t>
                      </a:r>
                    </a:p>
                  </a:txBody>
                  <a:tcPr/>
                </a:tc>
                <a:extLst>
                  <a:ext uri="{0D108BD9-81ED-4DB2-BD59-A6C34878D82A}">
                    <a16:rowId xmlns:a16="http://schemas.microsoft.com/office/drawing/2014/main" val="10006"/>
                  </a:ext>
                </a:extLst>
              </a:tr>
              <a:tr h="438150">
                <a:tc>
                  <a:txBody>
                    <a:bodyPr/>
                    <a:lstStyle/>
                    <a:p>
                      <a:r>
                        <a:rPr lang="en-US" altLang="zh-CN" sz="1600" dirty="0">
                          <a:solidFill>
                            <a:schemeClr val="bg1">
                              <a:lumMod val="50000"/>
                            </a:schemeClr>
                          </a:solidFill>
                          <a:effectLst/>
                          <a:latin typeface="+mj-ea"/>
                          <a:ea typeface="+mj-ea"/>
                        </a:rPr>
                        <a:t>7</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lumMod val="50000"/>
                            </a:schemeClr>
                          </a:solidFill>
                          <a:effectLst/>
                          <a:latin typeface="+mj-ea"/>
                          <a:ea typeface="+mj-ea"/>
                          <a:cs typeface="+mn-cs"/>
                        </a:rPr>
                        <a:t>数据存储和数据访问服务接口实现方法设计</a:t>
                      </a:r>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7"/>
                  </a:ext>
                </a:extLst>
              </a:tr>
              <a:tr h="438150">
                <a:tc>
                  <a:txBody>
                    <a:bodyPr/>
                    <a:lstStyle/>
                    <a:p>
                      <a:r>
                        <a:rPr lang="en-US" altLang="zh-CN" sz="1600" dirty="0">
                          <a:solidFill>
                            <a:schemeClr val="bg1">
                              <a:lumMod val="50000"/>
                            </a:schemeClr>
                          </a:solidFill>
                          <a:effectLst/>
                          <a:latin typeface="+mj-ea"/>
                          <a:ea typeface="+mj-ea"/>
                        </a:rPr>
                        <a:t>8</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lumMod val="50000"/>
                            </a:schemeClr>
                          </a:solidFill>
                          <a:effectLst/>
                          <a:latin typeface="+mj-ea"/>
                          <a:ea typeface="+mj-ea"/>
                          <a:cs typeface="+mn-cs"/>
                        </a:rPr>
                        <a:t>控制器：处理请求和响应匹配，而不是逻辑处理</a:t>
                      </a:r>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8"/>
                  </a:ext>
                </a:extLst>
              </a:tr>
              <a:tr h="438150">
                <a:tc>
                  <a:txBody>
                    <a:bodyPr/>
                    <a:lstStyle/>
                    <a:p>
                      <a:r>
                        <a:rPr lang="en-US" altLang="zh-CN" sz="1600" dirty="0">
                          <a:solidFill>
                            <a:schemeClr val="bg1">
                              <a:lumMod val="50000"/>
                            </a:schemeClr>
                          </a:solidFill>
                          <a:effectLst/>
                          <a:latin typeface="+mj-ea"/>
                          <a:ea typeface="+mj-ea"/>
                        </a:rPr>
                        <a:t>9</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视图：前端表现和</a:t>
                      </a:r>
                      <a:r>
                        <a:rPr lang="zh-CN" altLang="en-US" sz="1600" kern="1200" dirty="0">
                          <a:solidFill>
                            <a:schemeClr val="bg1">
                              <a:lumMod val="50000"/>
                            </a:schemeClr>
                          </a:solidFill>
                          <a:effectLst/>
                          <a:latin typeface="+mj-ea"/>
                          <a:ea typeface="+mj-ea"/>
                          <a:cs typeface="+mn-cs"/>
                        </a:rPr>
                        <a:t>前端逻辑处理（含视图模型、 </a:t>
                      </a:r>
                      <a:r>
                        <a:rPr lang="en-US" altLang="zh-CN" sz="1600" kern="1200" dirty="0" err="1">
                          <a:solidFill>
                            <a:schemeClr val="bg1">
                              <a:lumMod val="50000"/>
                            </a:schemeClr>
                          </a:solidFill>
                          <a:effectLst/>
                          <a:latin typeface="+mj-ea"/>
                          <a:ea typeface="+mj-ea"/>
                          <a:cs typeface="+mn-cs"/>
                        </a:rPr>
                        <a:t>HtmlHelper</a:t>
                      </a:r>
                      <a:r>
                        <a:rPr lang="en-US" altLang="zh-CN" sz="1600" kern="1200" dirty="0">
                          <a:solidFill>
                            <a:schemeClr val="bg1">
                              <a:lumMod val="50000"/>
                            </a:schemeClr>
                          </a:solidFill>
                          <a:effectLst/>
                          <a:latin typeface="+mj-ea"/>
                          <a:ea typeface="+mj-ea"/>
                          <a:cs typeface="+mn-cs"/>
                        </a:rPr>
                        <a:t> </a:t>
                      </a:r>
                      <a:r>
                        <a:rPr lang="zh-CN" altLang="en-US" sz="1600" kern="1200" dirty="0">
                          <a:solidFill>
                            <a:schemeClr val="bg1">
                              <a:lumMod val="50000"/>
                            </a:schemeClr>
                          </a:solidFill>
                          <a:effectLst/>
                          <a:latin typeface="+mj-ea"/>
                          <a:ea typeface="+mj-ea"/>
                          <a:cs typeface="+mn-cs"/>
                        </a:rPr>
                        <a:t>和 </a:t>
                      </a:r>
                      <a:r>
                        <a:rPr lang="en-US" altLang="zh-CN" sz="1600" kern="1200" dirty="0">
                          <a:solidFill>
                            <a:schemeClr val="bg1">
                              <a:lumMod val="50000"/>
                            </a:schemeClr>
                          </a:solidFill>
                          <a:effectLst/>
                          <a:latin typeface="+mj-ea"/>
                          <a:ea typeface="+mj-ea"/>
                          <a:cs typeface="+mn-cs"/>
                        </a:rPr>
                        <a:t>Metro UI CSS </a:t>
                      </a:r>
                      <a:r>
                        <a:rPr lang="zh-CN" altLang="en-US" sz="1600" kern="1200" dirty="0">
                          <a:solidFill>
                            <a:schemeClr val="bg1">
                              <a:lumMod val="50000"/>
                            </a:schemeClr>
                          </a:solidFill>
                          <a:effectLst/>
                          <a:latin typeface="+mj-ea"/>
                          <a:ea typeface="+mj-ea"/>
                          <a:cs typeface="+mn-cs"/>
                        </a:rPr>
                        <a:t>）</a:t>
                      </a:r>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9"/>
                  </a:ext>
                </a:extLst>
              </a:tr>
              <a:tr h="438150">
                <a:tc>
                  <a:txBody>
                    <a:bodyPr/>
                    <a:lstStyle/>
                    <a:p>
                      <a:r>
                        <a:rPr lang="en-US" altLang="zh-CN" sz="1600" dirty="0">
                          <a:solidFill>
                            <a:schemeClr val="bg1">
                              <a:lumMod val="50000"/>
                            </a:schemeClr>
                          </a:solidFill>
                          <a:effectLst/>
                          <a:latin typeface="+mj-ea"/>
                          <a:ea typeface="+mj-ea"/>
                        </a:rPr>
                        <a:t>10</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lumMod val="50000"/>
                            </a:schemeClr>
                          </a:solidFill>
                          <a:effectLst/>
                          <a:latin typeface="+mj-ea"/>
                          <a:ea typeface="+mj-ea"/>
                        </a:rPr>
                        <a:t>Ajax </a:t>
                      </a:r>
                      <a:r>
                        <a:rPr lang="zh-CN" altLang="en-US" sz="1600" dirty="0">
                          <a:solidFill>
                            <a:schemeClr val="bg1">
                              <a:lumMod val="50000"/>
                            </a:schemeClr>
                          </a:solidFill>
                          <a:effectLst/>
                          <a:latin typeface="+mj-ea"/>
                          <a:ea typeface="+mj-ea"/>
                        </a:rPr>
                        <a:t>应用简介</a:t>
                      </a:r>
                    </a:p>
                  </a:txBody>
                  <a:tcPr/>
                </a:tc>
                <a:extLst>
                  <a:ext uri="{0D108BD9-81ED-4DB2-BD59-A6C34878D82A}">
                    <a16:rowId xmlns:a16="http://schemas.microsoft.com/office/drawing/2014/main" val="10010"/>
                  </a:ext>
                </a:extLst>
              </a:tr>
              <a:tr h="438150">
                <a:tc>
                  <a:txBody>
                    <a:bodyPr/>
                    <a:lstStyle/>
                    <a:p>
                      <a:r>
                        <a:rPr lang="en-US" altLang="zh-CN" sz="1600" dirty="0">
                          <a:solidFill>
                            <a:schemeClr val="bg1">
                              <a:lumMod val="50000"/>
                            </a:schemeClr>
                          </a:solidFill>
                          <a:effectLst/>
                          <a:latin typeface="+mj-ea"/>
                          <a:ea typeface="+mj-ea"/>
                        </a:rPr>
                        <a:t>11</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bg1">
                              <a:lumMod val="50000"/>
                            </a:schemeClr>
                          </a:solidFill>
                          <a:effectLst/>
                          <a:latin typeface="+mj-ea"/>
                          <a:ea typeface="+mj-ea"/>
                          <a:cs typeface="+mn-cs"/>
                        </a:rPr>
                        <a:t>依赖注入设计的原理和基本实现</a:t>
                      </a:r>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11"/>
                  </a:ext>
                </a:extLst>
              </a:tr>
              <a:tr h="438150">
                <a:tc>
                  <a:txBody>
                    <a:bodyPr/>
                    <a:lstStyle/>
                    <a:p>
                      <a:r>
                        <a:rPr lang="en-US" altLang="zh-CN" sz="1600" dirty="0">
                          <a:solidFill>
                            <a:schemeClr val="bg1">
                              <a:lumMod val="50000"/>
                            </a:schemeClr>
                          </a:solidFill>
                          <a:effectLst/>
                          <a:latin typeface="+mj-ea"/>
                          <a:ea typeface="+mj-ea"/>
                        </a:rPr>
                        <a:t>12</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bg1">
                              <a:lumMod val="50000"/>
                            </a:schemeClr>
                          </a:solidFill>
                          <a:effectLst/>
                          <a:latin typeface="+mj-ea"/>
                          <a:ea typeface="+mj-ea"/>
                          <a:cs typeface="+mn-cs"/>
                        </a:rPr>
                        <a:t>ASP.Net</a:t>
                      </a:r>
                      <a:r>
                        <a:rPr lang="en-US" altLang="zh-CN" sz="1600" kern="1200" baseline="0" dirty="0">
                          <a:solidFill>
                            <a:schemeClr val="bg1">
                              <a:lumMod val="50000"/>
                            </a:schemeClr>
                          </a:solidFill>
                          <a:effectLst/>
                          <a:latin typeface="+mj-ea"/>
                          <a:ea typeface="+mj-ea"/>
                          <a:cs typeface="+mn-cs"/>
                        </a:rPr>
                        <a:t> </a:t>
                      </a:r>
                      <a:r>
                        <a:rPr lang="zh-CN" altLang="en-US" sz="1600" kern="1200" baseline="0" dirty="0">
                          <a:solidFill>
                            <a:schemeClr val="bg1">
                              <a:lumMod val="50000"/>
                            </a:schemeClr>
                          </a:solidFill>
                          <a:effectLst/>
                          <a:latin typeface="+mj-ea"/>
                          <a:ea typeface="+mj-ea"/>
                          <a:cs typeface="+mn-cs"/>
                        </a:rPr>
                        <a:t>单元测试</a:t>
                      </a:r>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5809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285751" y="750349"/>
            <a:ext cx="11532869"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3" name="表格 2"/>
          <p:cNvGraphicFramePr>
            <a:graphicFrameLocks noGrp="1"/>
          </p:cNvGraphicFramePr>
          <p:nvPr>
            <p:extLst>
              <p:ext uri="{D42A27DB-BD31-4B8C-83A1-F6EECF244321}">
                <p14:modId xmlns:p14="http://schemas.microsoft.com/office/powerpoint/2010/main" val="1652125020"/>
              </p:ext>
            </p:extLst>
          </p:nvPr>
        </p:nvGraphicFramePr>
        <p:xfrm>
          <a:off x="285751" y="1519171"/>
          <a:ext cx="11532869" cy="1861765"/>
        </p:xfrm>
        <a:graphic>
          <a:graphicData uri="http://schemas.openxmlformats.org/drawingml/2006/table">
            <a:tbl>
              <a:tblPr firstRow="1" bandRow="1">
                <a:tableStyleId>{91EBBBCC-DAD2-459C-BE2E-F6DE35CF9A28}</a:tableStyleId>
              </a:tblPr>
              <a:tblGrid>
                <a:gridCol w="1243113">
                  <a:extLst>
                    <a:ext uri="{9D8B030D-6E8A-4147-A177-3AD203B41FA5}">
                      <a16:colId xmlns:a16="http://schemas.microsoft.com/office/drawing/2014/main" val="20000"/>
                    </a:ext>
                  </a:extLst>
                </a:gridCol>
                <a:gridCol w="3932654">
                  <a:extLst>
                    <a:ext uri="{9D8B030D-6E8A-4147-A177-3AD203B41FA5}">
                      <a16:colId xmlns:a16="http://schemas.microsoft.com/office/drawing/2014/main" val="20001"/>
                    </a:ext>
                  </a:extLst>
                </a:gridCol>
                <a:gridCol w="1840632">
                  <a:extLst>
                    <a:ext uri="{9D8B030D-6E8A-4147-A177-3AD203B41FA5}">
                      <a16:colId xmlns:a16="http://schemas.microsoft.com/office/drawing/2014/main" val="20002"/>
                    </a:ext>
                  </a:extLst>
                </a:gridCol>
                <a:gridCol w="4516470">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337624">
                <a:tc>
                  <a:txBody>
                    <a:bodyPr/>
                    <a:lstStyle/>
                    <a:p>
                      <a:r>
                        <a:rPr lang="en-US" altLang="zh-CN" sz="1400" dirty="0">
                          <a:solidFill>
                            <a:schemeClr val="bg1">
                              <a:lumMod val="50000"/>
                            </a:schemeClr>
                          </a:solidFill>
                          <a:effectLst/>
                          <a:latin typeface="+mj-ea"/>
                          <a:ea typeface="+mj-ea"/>
                        </a:rPr>
                        <a:t>M1-001</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使用 </a:t>
                      </a:r>
                      <a:r>
                        <a:rPr lang="en-US" altLang="zh-CN" sz="1400" dirty="0">
                          <a:solidFill>
                            <a:schemeClr val="bg1">
                              <a:lumMod val="50000"/>
                            </a:schemeClr>
                          </a:solidFill>
                          <a:effectLst/>
                          <a:latin typeface="+mj-ea"/>
                          <a:ea typeface="+mj-ea"/>
                        </a:rPr>
                        <a:t>VS 2015 </a:t>
                      </a:r>
                      <a:r>
                        <a:rPr lang="zh-CN" altLang="en-US" sz="1400" dirty="0">
                          <a:solidFill>
                            <a:schemeClr val="bg1">
                              <a:lumMod val="50000"/>
                            </a:schemeClr>
                          </a:solidFill>
                          <a:effectLst/>
                          <a:latin typeface="+mj-ea"/>
                          <a:ea typeface="+mj-ea"/>
                        </a:rPr>
                        <a:t>的项目模板创建一个 </a:t>
                      </a:r>
                      <a:r>
                        <a:rPr lang="en-US" altLang="zh-CN" sz="1400" dirty="0" err="1">
                          <a:solidFill>
                            <a:schemeClr val="bg1">
                              <a:lumMod val="50000"/>
                            </a:schemeClr>
                          </a:solidFill>
                          <a:effectLst/>
                          <a:latin typeface="+mj-ea"/>
                          <a:ea typeface="+mj-ea"/>
                        </a:rPr>
                        <a:t>APS.Net</a:t>
                      </a:r>
                      <a:r>
                        <a:rPr lang="en-US" altLang="zh-CN" sz="1400" dirty="0">
                          <a:solidFill>
                            <a:schemeClr val="bg1">
                              <a:lumMod val="50000"/>
                            </a:schemeClr>
                          </a:solidFill>
                          <a:effectLst/>
                          <a:latin typeface="+mj-ea"/>
                          <a:ea typeface="+mj-ea"/>
                        </a:rPr>
                        <a:t> </a:t>
                      </a:r>
                      <a:r>
                        <a:rPr lang="zh-CN" altLang="en-US" sz="1400" dirty="0">
                          <a:solidFill>
                            <a:schemeClr val="bg1">
                              <a:lumMod val="50000"/>
                            </a:schemeClr>
                          </a:solidFill>
                          <a:effectLst/>
                          <a:latin typeface="+mj-ea"/>
                          <a:ea typeface="+mj-ea"/>
                        </a:rPr>
                        <a:t>项目，并跟踪登录实现的全部过程；项目方案统一按照：</a:t>
                      </a:r>
                      <a:r>
                        <a:rPr lang="zh-CN" altLang="en-US" sz="1400" kern="1200" dirty="0">
                          <a:solidFill>
                            <a:schemeClr val="bg1">
                              <a:lumMod val="50000"/>
                            </a:schemeClr>
                          </a:solidFill>
                          <a:effectLst/>
                          <a:latin typeface="+mj-ea"/>
                          <a:ea typeface="+mn-ea"/>
                          <a:cs typeface="+mn-cs"/>
                        </a:rPr>
                        <a:t>用户名</a:t>
                      </a:r>
                      <a:r>
                        <a:rPr lang="en-US" altLang="zh-CN" sz="1400" kern="1200" dirty="0">
                          <a:solidFill>
                            <a:schemeClr val="bg1">
                              <a:lumMod val="50000"/>
                            </a:schemeClr>
                          </a:solidFill>
                          <a:effectLst/>
                          <a:latin typeface="+mj-ea"/>
                          <a:ea typeface="+mn-ea"/>
                          <a:cs typeface="+mn-cs"/>
                        </a:rPr>
                        <a:t>.</a:t>
                      </a:r>
                      <a:r>
                        <a:rPr lang="en-US" altLang="zh-CN" sz="1400" kern="1200" dirty="0" err="1">
                          <a:solidFill>
                            <a:schemeClr val="bg1">
                              <a:lumMod val="50000"/>
                            </a:schemeClr>
                          </a:solidFill>
                          <a:effectLst/>
                          <a:latin typeface="+mj-ea"/>
                          <a:ea typeface="+mn-ea"/>
                          <a:cs typeface="+mn-cs"/>
                        </a:rPr>
                        <a:t>Foundation.App</a:t>
                      </a:r>
                      <a:r>
                        <a:rPr lang="zh-CN" altLang="en-US" sz="1400" kern="1200" dirty="0">
                          <a:solidFill>
                            <a:schemeClr val="bg1">
                              <a:lumMod val="50000"/>
                            </a:schemeClr>
                          </a:solidFill>
                          <a:effectLst/>
                          <a:latin typeface="+mj-ea"/>
                          <a:ea typeface="+mn-ea"/>
                          <a:cs typeface="+mn-cs"/>
                        </a:rPr>
                        <a:t>命名。</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将代码方案按照与方案相同的名称签入到</a:t>
                      </a:r>
                      <a:r>
                        <a:rPr lang="en-US" altLang="zh-CN" sz="1400" dirty="0">
                          <a:solidFill>
                            <a:schemeClr val="bg1">
                              <a:lumMod val="50000"/>
                            </a:schemeClr>
                          </a:solidFill>
                          <a:effectLst/>
                          <a:latin typeface="+mj-ea"/>
                          <a:ea typeface="+mj-ea"/>
                        </a:rPr>
                        <a:t>TFS</a:t>
                      </a:r>
                      <a:r>
                        <a:rPr lang="zh-CN" altLang="en-US" sz="1400" dirty="0">
                          <a:solidFill>
                            <a:schemeClr val="bg1">
                              <a:lumMod val="50000"/>
                            </a:schemeClr>
                          </a:solidFill>
                          <a:effectLst/>
                          <a:latin typeface="+mj-ea"/>
                          <a:ea typeface="+mj-ea"/>
                        </a:rPr>
                        <a:t>服务器的个人工作区中。</a:t>
                      </a:r>
                    </a:p>
                  </a:txBody>
                  <a:tcPr/>
                </a:tc>
                <a:extLst>
                  <a:ext uri="{0D108BD9-81ED-4DB2-BD59-A6C34878D82A}">
                    <a16:rowId xmlns:a16="http://schemas.microsoft.com/office/drawing/2014/main" val="10001"/>
                  </a:ext>
                </a:extLst>
              </a:tr>
              <a:tr h="295422">
                <a:tc>
                  <a:txBody>
                    <a:bodyPr/>
                    <a:lstStyle/>
                    <a:p>
                      <a:r>
                        <a:rPr lang="en-US" altLang="zh-CN" sz="1400" dirty="0">
                          <a:solidFill>
                            <a:schemeClr val="bg1">
                              <a:lumMod val="50000"/>
                            </a:schemeClr>
                          </a:solidFill>
                          <a:effectLst/>
                          <a:latin typeface="+mj-ea"/>
                          <a:ea typeface="+mj-ea"/>
                        </a:rPr>
                        <a:t>M1-002</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以 </a:t>
                      </a:r>
                      <a:r>
                        <a:rPr lang="en-US" altLang="zh-CN" sz="1400" dirty="0" err="1">
                          <a:solidFill>
                            <a:schemeClr val="bg1">
                              <a:lumMod val="50000"/>
                            </a:schemeClr>
                          </a:solidFill>
                          <a:effectLst/>
                          <a:latin typeface="+mj-ea"/>
                          <a:ea typeface="+mj-ea"/>
                        </a:rPr>
                        <a:t>AccountController</a:t>
                      </a:r>
                      <a:r>
                        <a:rPr lang="en-US" altLang="zh-CN" sz="1400" dirty="0">
                          <a:solidFill>
                            <a:schemeClr val="bg1">
                              <a:lumMod val="50000"/>
                            </a:schemeClr>
                          </a:solidFill>
                          <a:effectLst/>
                          <a:latin typeface="+mj-ea"/>
                          <a:ea typeface="+mj-ea"/>
                        </a:rPr>
                        <a:t> </a:t>
                      </a:r>
                      <a:r>
                        <a:rPr lang="zh-CN" altLang="en-US" sz="1400" dirty="0">
                          <a:solidFill>
                            <a:schemeClr val="bg1">
                              <a:lumMod val="50000"/>
                            </a:schemeClr>
                          </a:solidFill>
                          <a:effectLst/>
                          <a:latin typeface="+mj-ea"/>
                          <a:ea typeface="+mj-ea"/>
                        </a:rPr>
                        <a:t>为主线，分析注册、登录两个功能在系统实现的详细过程。</a:t>
                      </a:r>
                    </a:p>
                  </a:txBody>
                  <a:tcPr/>
                </a:tc>
                <a:tc>
                  <a:txBody>
                    <a:bodyPr/>
                    <a:lstStyle/>
                    <a:p>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分析的结果使用</a:t>
                      </a:r>
                      <a:r>
                        <a:rPr lang="en-US" altLang="zh-CN" sz="1400" dirty="0">
                          <a:solidFill>
                            <a:schemeClr val="bg1">
                              <a:lumMod val="50000"/>
                            </a:schemeClr>
                          </a:solidFill>
                          <a:effectLst/>
                          <a:latin typeface="+mj-ea"/>
                          <a:ea typeface="+mj-ea"/>
                        </a:rPr>
                        <a:t>Word</a:t>
                      </a:r>
                      <a:r>
                        <a:rPr lang="zh-CN" altLang="en-US" sz="1400" dirty="0">
                          <a:solidFill>
                            <a:schemeClr val="bg1">
                              <a:lumMod val="50000"/>
                            </a:schemeClr>
                          </a:solidFill>
                          <a:effectLst/>
                          <a:latin typeface="+mj-ea"/>
                          <a:ea typeface="+mj-ea"/>
                        </a:rPr>
                        <a:t>软件记录，并签入到</a:t>
                      </a:r>
                      <a:r>
                        <a:rPr lang="en-US" altLang="zh-CN" sz="1400" dirty="0">
                          <a:solidFill>
                            <a:schemeClr val="bg1">
                              <a:lumMod val="50000"/>
                            </a:schemeClr>
                          </a:solidFill>
                          <a:effectLst/>
                          <a:latin typeface="+mj-ea"/>
                          <a:ea typeface="+mj-ea"/>
                        </a:rPr>
                        <a:t>TFS</a:t>
                      </a:r>
                      <a:r>
                        <a:rPr lang="zh-CN" altLang="en-US" sz="1400" dirty="0">
                          <a:solidFill>
                            <a:schemeClr val="bg1">
                              <a:lumMod val="50000"/>
                            </a:schemeClr>
                          </a:solidFill>
                          <a:effectLst/>
                          <a:latin typeface="+mj-ea"/>
                          <a:ea typeface="+mj-ea"/>
                        </a:rPr>
                        <a:t>服务器的个人工作区里</a:t>
                      </a:r>
                      <a:r>
                        <a:rPr lang="en-US" altLang="zh-CN" sz="1400" dirty="0">
                          <a:solidFill>
                            <a:schemeClr val="bg1">
                              <a:lumMod val="50000"/>
                            </a:schemeClr>
                          </a:solidFill>
                          <a:effectLst/>
                          <a:latin typeface="+mj-ea"/>
                          <a:ea typeface="+mj-ea"/>
                        </a:rPr>
                        <a:t>Documents</a:t>
                      </a:r>
                      <a:r>
                        <a:rPr lang="zh-CN" altLang="en-US" sz="1400" dirty="0">
                          <a:solidFill>
                            <a:schemeClr val="bg1">
                              <a:lumMod val="50000"/>
                            </a:schemeClr>
                          </a:solidFill>
                          <a:effectLst/>
                          <a:latin typeface="+mj-ea"/>
                          <a:ea typeface="+mj-ea"/>
                        </a:rPr>
                        <a:t>文件夹中（如果没有就创建一个）。</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296409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自定义</a:t>
            </a:r>
            <a:r>
              <a:rPr lang="en-US" altLang="zh-CN" dirty="0"/>
              <a:t>MVC</a:t>
            </a:r>
            <a:r>
              <a:rPr lang="zh-CN" altLang="en-US" dirty="0"/>
              <a:t>项目</a:t>
            </a:r>
          </a:p>
        </p:txBody>
      </p:sp>
      <p:pic>
        <p:nvPicPr>
          <p:cNvPr id="3" name="图片 2"/>
          <p:cNvPicPr>
            <a:picLocks noChangeAspect="1"/>
          </p:cNvPicPr>
          <p:nvPr/>
        </p:nvPicPr>
        <p:blipFill>
          <a:blip r:embed="rId2"/>
          <a:stretch>
            <a:fillRect/>
          </a:stretch>
        </p:blipFill>
        <p:spPr>
          <a:xfrm>
            <a:off x="379445" y="777012"/>
            <a:ext cx="3539411" cy="5982403"/>
          </a:xfrm>
          <a:prstGeom prst="rect">
            <a:avLst/>
          </a:prstGeom>
        </p:spPr>
      </p:pic>
      <p:pic>
        <p:nvPicPr>
          <p:cNvPr id="4" name="图片 3"/>
          <p:cNvPicPr>
            <a:picLocks noChangeAspect="1"/>
          </p:cNvPicPr>
          <p:nvPr/>
        </p:nvPicPr>
        <p:blipFill>
          <a:blip r:embed="rId3"/>
          <a:stretch>
            <a:fillRect/>
          </a:stretch>
        </p:blipFill>
        <p:spPr>
          <a:xfrm>
            <a:off x="8959597" y="777012"/>
            <a:ext cx="3044143" cy="5982403"/>
          </a:xfrm>
          <a:prstGeom prst="rect">
            <a:avLst/>
          </a:prstGeom>
        </p:spPr>
      </p:pic>
      <p:pic>
        <p:nvPicPr>
          <p:cNvPr id="6" name="图片 5"/>
          <p:cNvPicPr>
            <a:picLocks noChangeAspect="1"/>
          </p:cNvPicPr>
          <p:nvPr/>
        </p:nvPicPr>
        <p:blipFill>
          <a:blip r:embed="rId4"/>
          <a:stretch>
            <a:fillRect/>
          </a:stretch>
        </p:blipFill>
        <p:spPr>
          <a:xfrm>
            <a:off x="7230690" y="1667068"/>
            <a:ext cx="4646112" cy="2791797"/>
          </a:xfrm>
          <a:prstGeom prst="rect">
            <a:avLst/>
          </a:prstGeom>
        </p:spPr>
      </p:pic>
      <p:pic>
        <p:nvPicPr>
          <p:cNvPr id="7" name="图片 6"/>
          <p:cNvPicPr>
            <a:picLocks noChangeAspect="1"/>
          </p:cNvPicPr>
          <p:nvPr/>
        </p:nvPicPr>
        <p:blipFill>
          <a:blip r:embed="rId5"/>
          <a:stretch>
            <a:fillRect/>
          </a:stretch>
        </p:blipFill>
        <p:spPr>
          <a:xfrm>
            <a:off x="3249629" y="1999065"/>
            <a:ext cx="3981061" cy="3349856"/>
          </a:xfrm>
          <a:prstGeom prst="rect">
            <a:avLst/>
          </a:prstGeom>
        </p:spPr>
      </p:pic>
    </p:spTree>
    <p:extLst>
      <p:ext uri="{BB962C8B-B14F-4D97-AF65-F5344CB8AC3E}">
        <p14:creationId xmlns:p14="http://schemas.microsoft.com/office/powerpoint/2010/main" val="3782356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使用 </a:t>
            </a:r>
            <a:r>
              <a:rPr lang="en-US" altLang="zh-CN" dirty="0" err="1"/>
              <a:t>Nuget</a:t>
            </a:r>
            <a:r>
              <a:rPr lang="en-US" altLang="zh-CN" dirty="0"/>
              <a:t> </a:t>
            </a:r>
            <a:r>
              <a:rPr lang="zh-CN" altLang="en-US" dirty="0"/>
              <a:t>配置 </a:t>
            </a:r>
            <a:r>
              <a:rPr lang="en-US" altLang="zh-CN" dirty="0"/>
              <a:t>MVC </a:t>
            </a:r>
            <a:r>
              <a:rPr lang="zh-CN" altLang="en-US" dirty="0"/>
              <a:t>环境</a:t>
            </a:r>
          </a:p>
        </p:txBody>
      </p:sp>
      <p:pic>
        <p:nvPicPr>
          <p:cNvPr id="3" name="图片 2"/>
          <p:cNvPicPr>
            <a:picLocks noChangeAspect="1"/>
          </p:cNvPicPr>
          <p:nvPr/>
        </p:nvPicPr>
        <p:blipFill rotWithShape="1">
          <a:blip r:embed="rId2"/>
          <a:srcRect b="20435"/>
          <a:stretch/>
        </p:blipFill>
        <p:spPr>
          <a:xfrm>
            <a:off x="8873650" y="734007"/>
            <a:ext cx="3029586" cy="5853405"/>
          </a:xfrm>
          <a:prstGeom prst="rect">
            <a:avLst/>
          </a:prstGeom>
        </p:spPr>
      </p:pic>
      <p:pic>
        <p:nvPicPr>
          <p:cNvPr id="4" name="图片 3"/>
          <p:cNvPicPr>
            <a:picLocks noChangeAspect="1"/>
          </p:cNvPicPr>
          <p:nvPr/>
        </p:nvPicPr>
        <p:blipFill>
          <a:blip r:embed="rId3"/>
          <a:stretch>
            <a:fillRect/>
          </a:stretch>
        </p:blipFill>
        <p:spPr>
          <a:xfrm>
            <a:off x="8067730" y="2053689"/>
            <a:ext cx="2498215" cy="1771861"/>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4"/>
          <a:stretch>
            <a:fillRect/>
          </a:stretch>
        </p:blipFill>
        <p:spPr>
          <a:xfrm>
            <a:off x="99480" y="734007"/>
            <a:ext cx="8614784" cy="5696941"/>
          </a:xfrm>
          <a:prstGeom prst="rect">
            <a:avLst/>
          </a:prstGeom>
        </p:spPr>
      </p:pic>
    </p:spTree>
    <p:extLst>
      <p:ext uri="{BB962C8B-B14F-4D97-AF65-F5344CB8AC3E}">
        <p14:creationId xmlns:p14="http://schemas.microsoft.com/office/powerpoint/2010/main" val="2331065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使用 </a:t>
            </a:r>
            <a:r>
              <a:rPr lang="en-US" altLang="zh-CN" dirty="0" err="1"/>
              <a:t>Nuget</a:t>
            </a:r>
            <a:r>
              <a:rPr lang="en-US" altLang="zh-CN" dirty="0"/>
              <a:t> </a:t>
            </a:r>
            <a:r>
              <a:rPr lang="zh-CN" altLang="en-US" dirty="0"/>
              <a:t>配置 </a:t>
            </a:r>
            <a:r>
              <a:rPr lang="en-US" altLang="zh-CN" dirty="0"/>
              <a:t>MVC </a:t>
            </a:r>
            <a:r>
              <a:rPr lang="zh-CN" altLang="en-US" dirty="0"/>
              <a:t>环境（续）</a:t>
            </a:r>
          </a:p>
        </p:txBody>
      </p:sp>
      <p:pic>
        <p:nvPicPr>
          <p:cNvPr id="3" name="图片 2"/>
          <p:cNvPicPr>
            <a:picLocks noChangeAspect="1"/>
          </p:cNvPicPr>
          <p:nvPr/>
        </p:nvPicPr>
        <p:blipFill>
          <a:blip r:embed="rId2"/>
          <a:stretch>
            <a:fillRect/>
          </a:stretch>
        </p:blipFill>
        <p:spPr>
          <a:xfrm>
            <a:off x="814874" y="668309"/>
            <a:ext cx="9897523" cy="5657845"/>
          </a:xfrm>
          <a:prstGeom prst="rect">
            <a:avLst/>
          </a:prstGeom>
        </p:spPr>
      </p:pic>
      <p:pic>
        <p:nvPicPr>
          <p:cNvPr id="4" name="图片 3"/>
          <p:cNvPicPr>
            <a:picLocks noChangeAspect="1"/>
          </p:cNvPicPr>
          <p:nvPr/>
        </p:nvPicPr>
        <p:blipFill>
          <a:blip r:embed="rId3"/>
          <a:stretch>
            <a:fillRect/>
          </a:stretch>
        </p:blipFill>
        <p:spPr>
          <a:xfrm>
            <a:off x="619174" y="3191901"/>
            <a:ext cx="10953652" cy="3571237"/>
          </a:xfrm>
          <a:prstGeom prst="rect">
            <a:avLst/>
          </a:prstGeom>
        </p:spPr>
      </p:pic>
    </p:spTree>
    <p:extLst>
      <p:ext uri="{BB962C8B-B14F-4D97-AF65-F5344CB8AC3E}">
        <p14:creationId xmlns:p14="http://schemas.microsoft.com/office/powerpoint/2010/main" val="410575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使用 </a:t>
            </a:r>
            <a:r>
              <a:rPr lang="en-US" altLang="zh-CN" dirty="0" err="1"/>
              <a:t>Nuget</a:t>
            </a:r>
            <a:r>
              <a:rPr lang="en-US" altLang="zh-CN" dirty="0"/>
              <a:t> </a:t>
            </a:r>
            <a:r>
              <a:rPr lang="zh-CN" altLang="en-US" dirty="0"/>
              <a:t>配置 </a:t>
            </a:r>
            <a:r>
              <a:rPr lang="en-US" altLang="zh-CN" dirty="0"/>
              <a:t>MVC </a:t>
            </a:r>
            <a:r>
              <a:rPr lang="zh-CN" altLang="en-US" dirty="0"/>
              <a:t>环境（续）</a:t>
            </a:r>
          </a:p>
        </p:txBody>
      </p:sp>
      <p:pic>
        <p:nvPicPr>
          <p:cNvPr id="3" name="图片 2"/>
          <p:cNvPicPr>
            <a:picLocks noChangeAspect="1"/>
          </p:cNvPicPr>
          <p:nvPr/>
        </p:nvPicPr>
        <p:blipFill>
          <a:blip r:embed="rId2"/>
          <a:stretch>
            <a:fillRect/>
          </a:stretch>
        </p:blipFill>
        <p:spPr>
          <a:xfrm>
            <a:off x="547396" y="745264"/>
            <a:ext cx="11182838" cy="5773724"/>
          </a:xfrm>
          <a:prstGeom prst="rect">
            <a:avLst/>
          </a:prstGeom>
        </p:spPr>
      </p:pic>
    </p:spTree>
    <p:extLst>
      <p:ext uri="{BB962C8B-B14F-4D97-AF65-F5344CB8AC3E}">
        <p14:creationId xmlns:p14="http://schemas.microsoft.com/office/powerpoint/2010/main" val="31522377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配置 </a:t>
            </a:r>
            <a:r>
              <a:rPr lang="en-US" altLang="zh-CN" dirty="0"/>
              <a:t>MVC Web </a:t>
            </a:r>
            <a:r>
              <a:rPr lang="zh-CN" altLang="en-US" dirty="0"/>
              <a:t>应用运行环境</a:t>
            </a:r>
          </a:p>
        </p:txBody>
      </p:sp>
      <p:pic>
        <p:nvPicPr>
          <p:cNvPr id="3" name="图片 2"/>
          <p:cNvPicPr>
            <a:picLocks noChangeAspect="1"/>
          </p:cNvPicPr>
          <p:nvPr/>
        </p:nvPicPr>
        <p:blipFill>
          <a:blip r:embed="rId2"/>
          <a:stretch>
            <a:fillRect/>
          </a:stretch>
        </p:blipFill>
        <p:spPr>
          <a:xfrm>
            <a:off x="4469267" y="1192668"/>
            <a:ext cx="3411126" cy="5616347"/>
          </a:xfrm>
          <a:prstGeom prst="rect">
            <a:avLst/>
          </a:prstGeom>
        </p:spPr>
      </p:pic>
      <p:pic>
        <p:nvPicPr>
          <p:cNvPr id="4" name="图片 3"/>
          <p:cNvPicPr>
            <a:picLocks noChangeAspect="1"/>
          </p:cNvPicPr>
          <p:nvPr/>
        </p:nvPicPr>
        <p:blipFill>
          <a:blip r:embed="rId3"/>
          <a:stretch>
            <a:fillRect/>
          </a:stretch>
        </p:blipFill>
        <p:spPr>
          <a:xfrm>
            <a:off x="734103" y="1192668"/>
            <a:ext cx="3397705" cy="5596220"/>
          </a:xfrm>
          <a:prstGeom prst="rect">
            <a:avLst/>
          </a:prstGeom>
        </p:spPr>
      </p:pic>
      <p:pic>
        <p:nvPicPr>
          <p:cNvPr id="5" name="图片 4"/>
          <p:cNvPicPr>
            <a:picLocks noChangeAspect="1"/>
          </p:cNvPicPr>
          <p:nvPr/>
        </p:nvPicPr>
        <p:blipFill>
          <a:blip r:embed="rId4"/>
          <a:stretch>
            <a:fillRect/>
          </a:stretch>
        </p:blipFill>
        <p:spPr>
          <a:xfrm>
            <a:off x="8586724" y="827997"/>
            <a:ext cx="2413290" cy="5593084"/>
          </a:xfrm>
          <a:prstGeom prst="rect">
            <a:avLst/>
          </a:prstGeom>
        </p:spPr>
      </p:pic>
      <p:sp>
        <p:nvSpPr>
          <p:cNvPr id="6" name="矩形 5"/>
          <p:cNvSpPr/>
          <p:nvPr/>
        </p:nvSpPr>
        <p:spPr>
          <a:xfrm>
            <a:off x="4469267" y="683415"/>
            <a:ext cx="3411126" cy="44699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latin typeface="+mj-ea"/>
                <a:ea typeface="+mj-ea"/>
              </a:rPr>
              <a:t>B. </a:t>
            </a:r>
            <a:r>
              <a:rPr lang="zh-CN" altLang="en-US" dirty="0">
                <a:latin typeface="+mj-ea"/>
                <a:ea typeface="+mj-ea"/>
              </a:rPr>
              <a:t>创建全局应用程序</a:t>
            </a:r>
          </a:p>
        </p:txBody>
      </p:sp>
      <p:sp>
        <p:nvSpPr>
          <p:cNvPr id="7" name="矩形 6"/>
          <p:cNvSpPr/>
          <p:nvPr/>
        </p:nvSpPr>
        <p:spPr>
          <a:xfrm>
            <a:off x="734104" y="683416"/>
            <a:ext cx="3397705" cy="44699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latin typeface="+mj-ea"/>
                <a:ea typeface="+mj-ea"/>
              </a:rPr>
              <a:t>A. </a:t>
            </a:r>
            <a:r>
              <a:rPr lang="zh-CN" altLang="en-US" dirty="0">
                <a:latin typeface="+mj-ea"/>
                <a:ea typeface="+mj-ea"/>
              </a:rPr>
              <a:t>创建 </a:t>
            </a:r>
            <a:r>
              <a:rPr lang="en-US" altLang="zh-CN" dirty="0">
                <a:latin typeface="+mj-ea"/>
                <a:ea typeface="+mj-ea"/>
              </a:rPr>
              <a:t>MVC </a:t>
            </a:r>
            <a:r>
              <a:rPr lang="zh-CN" altLang="en-US" dirty="0">
                <a:latin typeface="+mj-ea"/>
                <a:ea typeface="+mj-ea"/>
              </a:rPr>
              <a:t>路由表</a:t>
            </a:r>
          </a:p>
        </p:txBody>
      </p:sp>
      <p:sp>
        <p:nvSpPr>
          <p:cNvPr id="8" name="任意多边形 7"/>
          <p:cNvSpPr/>
          <p:nvPr/>
        </p:nvSpPr>
        <p:spPr>
          <a:xfrm>
            <a:off x="2781300" y="1616529"/>
            <a:ext cx="6079671" cy="4947557"/>
          </a:xfrm>
          <a:custGeom>
            <a:avLst/>
            <a:gdLst>
              <a:gd name="connsiteX0" fmla="*/ 0 w 6079671"/>
              <a:gd name="connsiteY0" fmla="*/ 4947557 h 4947557"/>
              <a:gd name="connsiteX1" fmla="*/ 2672443 w 6079671"/>
              <a:gd name="connsiteY1" fmla="*/ 1164771 h 4947557"/>
              <a:gd name="connsiteX2" fmla="*/ 6079671 w 6079671"/>
              <a:gd name="connsiteY2" fmla="*/ 0 h 4947557"/>
            </a:gdLst>
            <a:ahLst/>
            <a:cxnLst>
              <a:cxn ang="0">
                <a:pos x="connsiteX0" y="connsiteY0"/>
              </a:cxn>
              <a:cxn ang="0">
                <a:pos x="connsiteX1" y="connsiteY1"/>
              </a:cxn>
              <a:cxn ang="0">
                <a:pos x="connsiteX2" y="connsiteY2"/>
              </a:cxn>
            </a:cxnLst>
            <a:rect l="l" t="t" r="r" b="b"/>
            <a:pathLst>
              <a:path w="6079671" h="4947557">
                <a:moveTo>
                  <a:pt x="0" y="4947557"/>
                </a:moveTo>
                <a:cubicBezTo>
                  <a:pt x="829582" y="3468460"/>
                  <a:pt x="1659164" y="1989364"/>
                  <a:pt x="2672443" y="1164771"/>
                </a:cubicBezTo>
                <a:cubicBezTo>
                  <a:pt x="3685722" y="340178"/>
                  <a:pt x="4882696" y="170089"/>
                  <a:pt x="6079671" y="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6210300" y="2601686"/>
            <a:ext cx="2607129" cy="3924300"/>
          </a:xfrm>
          <a:custGeom>
            <a:avLst/>
            <a:gdLst>
              <a:gd name="connsiteX0" fmla="*/ 0 w 2607129"/>
              <a:gd name="connsiteY0" fmla="*/ 3924300 h 3924300"/>
              <a:gd name="connsiteX1" fmla="*/ 974271 w 2607129"/>
              <a:gd name="connsiteY1" fmla="*/ 1763485 h 3924300"/>
              <a:gd name="connsiteX2" fmla="*/ 2607129 w 2607129"/>
              <a:gd name="connsiteY2" fmla="*/ 0 h 3924300"/>
            </a:gdLst>
            <a:ahLst/>
            <a:cxnLst>
              <a:cxn ang="0">
                <a:pos x="connsiteX0" y="connsiteY0"/>
              </a:cxn>
              <a:cxn ang="0">
                <a:pos x="connsiteX1" y="connsiteY1"/>
              </a:cxn>
              <a:cxn ang="0">
                <a:pos x="connsiteX2" y="connsiteY2"/>
              </a:cxn>
            </a:cxnLst>
            <a:rect l="l" t="t" r="r" b="b"/>
            <a:pathLst>
              <a:path w="2607129" h="3924300">
                <a:moveTo>
                  <a:pt x="0" y="3924300"/>
                </a:moveTo>
                <a:cubicBezTo>
                  <a:pt x="269874" y="3170917"/>
                  <a:pt x="539749" y="2417535"/>
                  <a:pt x="974271" y="1763485"/>
                </a:cubicBezTo>
                <a:cubicBezTo>
                  <a:pt x="1408793" y="1109435"/>
                  <a:pt x="2007961" y="554717"/>
                  <a:pt x="2607129" y="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9613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配置 </a:t>
            </a:r>
            <a:r>
              <a:rPr lang="en-US" altLang="zh-CN" dirty="0"/>
              <a:t>MVC Web </a:t>
            </a:r>
            <a:r>
              <a:rPr lang="zh-CN" altLang="en-US" dirty="0"/>
              <a:t>应用运行环境</a:t>
            </a:r>
          </a:p>
        </p:txBody>
      </p:sp>
      <p:pic>
        <p:nvPicPr>
          <p:cNvPr id="3" name="图片 2"/>
          <p:cNvPicPr>
            <a:picLocks noChangeAspect="1"/>
          </p:cNvPicPr>
          <p:nvPr/>
        </p:nvPicPr>
        <p:blipFill>
          <a:blip r:embed="rId2"/>
          <a:stretch>
            <a:fillRect/>
          </a:stretch>
        </p:blipFill>
        <p:spPr>
          <a:xfrm>
            <a:off x="141919" y="923826"/>
            <a:ext cx="5254136" cy="3071232"/>
          </a:xfrm>
          <a:prstGeom prst="rect">
            <a:avLst/>
          </a:prstGeom>
        </p:spPr>
      </p:pic>
      <p:pic>
        <p:nvPicPr>
          <p:cNvPr id="4" name="图片 3"/>
          <p:cNvPicPr>
            <a:picLocks noChangeAspect="1"/>
          </p:cNvPicPr>
          <p:nvPr/>
        </p:nvPicPr>
        <p:blipFill>
          <a:blip r:embed="rId3"/>
          <a:stretch>
            <a:fillRect/>
          </a:stretch>
        </p:blipFill>
        <p:spPr>
          <a:xfrm>
            <a:off x="5490856" y="923826"/>
            <a:ext cx="6297720" cy="5433430"/>
          </a:xfrm>
          <a:prstGeom prst="rect">
            <a:avLst/>
          </a:prstGeom>
        </p:spPr>
      </p:pic>
      <p:sp>
        <p:nvSpPr>
          <p:cNvPr id="5" name="任意多边形 4"/>
          <p:cNvSpPr/>
          <p:nvPr/>
        </p:nvSpPr>
        <p:spPr>
          <a:xfrm>
            <a:off x="2813957" y="1279849"/>
            <a:ext cx="3967843" cy="674137"/>
          </a:xfrm>
          <a:custGeom>
            <a:avLst/>
            <a:gdLst>
              <a:gd name="connsiteX0" fmla="*/ 0 w 3967843"/>
              <a:gd name="connsiteY0" fmla="*/ 20994 h 674137"/>
              <a:gd name="connsiteX1" fmla="*/ 1774372 w 3967843"/>
              <a:gd name="connsiteY1" fmla="*/ 80865 h 674137"/>
              <a:gd name="connsiteX2" fmla="*/ 3967843 w 3967843"/>
              <a:gd name="connsiteY2" fmla="*/ 674137 h 674137"/>
            </a:gdLst>
            <a:ahLst/>
            <a:cxnLst>
              <a:cxn ang="0">
                <a:pos x="connsiteX0" y="connsiteY0"/>
              </a:cxn>
              <a:cxn ang="0">
                <a:pos x="connsiteX1" y="connsiteY1"/>
              </a:cxn>
              <a:cxn ang="0">
                <a:pos x="connsiteX2" y="connsiteY2"/>
              </a:cxn>
            </a:cxnLst>
            <a:rect l="l" t="t" r="r" b="b"/>
            <a:pathLst>
              <a:path w="3967843" h="674137">
                <a:moveTo>
                  <a:pt x="0" y="20994"/>
                </a:moveTo>
                <a:cubicBezTo>
                  <a:pt x="556532" y="-3499"/>
                  <a:pt x="1113065" y="-27992"/>
                  <a:pt x="1774372" y="80865"/>
                </a:cubicBezTo>
                <a:cubicBezTo>
                  <a:pt x="2435679" y="189722"/>
                  <a:pt x="3201761" y="431929"/>
                  <a:pt x="3967843" y="67413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85234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创建业务对象数据模型</a:t>
            </a:r>
          </a:p>
        </p:txBody>
      </p:sp>
      <p:pic>
        <p:nvPicPr>
          <p:cNvPr id="3" name="图片 2"/>
          <p:cNvPicPr>
            <a:picLocks noChangeAspect="1"/>
          </p:cNvPicPr>
          <p:nvPr/>
        </p:nvPicPr>
        <p:blipFill>
          <a:blip r:embed="rId2"/>
          <a:stretch>
            <a:fillRect/>
          </a:stretch>
        </p:blipFill>
        <p:spPr>
          <a:xfrm>
            <a:off x="36739" y="664391"/>
            <a:ext cx="12118521" cy="6005828"/>
          </a:xfrm>
          <a:prstGeom prst="rect">
            <a:avLst/>
          </a:prstGeom>
        </p:spPr>
      </p:pic>
    </p:spTree>
    <p:extLst>
      <p:ext uri="{BB962C8B-B14F-4D97-AF65-F5344CB8AC3E}">
        <p14:creationId xmlns:p14="http://schemas.microsoft.com/office/powerpoint/2010/main" val="17558069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a:t>
            </a:r>
            <a:r>
              <a:rPr lang="zh-CN" altLang="en-US" dirty="0"/>
              <a:t>创建控制器</a:t>
            </a:r>
          </a:p>
        </p:txBody>
      </p:sp>
      <p:pic>
        <p:nvPicPr>
          <p:cNvPr id="3" name="图片 2"/>
          <p:cNvPicPr>
            <a:picLocks noChangeAspect="1"/>
          </p:cNvPicPr>
          <p:nvPr/>
        </p:nvPicPr>
        <p:blipFill>
          <a:blip r:embed="rId2"/>
          <a:stretch>
            <a:fillRect/>
          </a:stretch>
        </p:blipFill>
        <p:spPr>
          <a:xfrm>
            <a:off x="9554898" y="794657"/>
            <a:ext cx="2502389" cy="6019120"/>
          </a:xfrm>
          <a:prstGeom prst="rect">
            <a:avLst/>
          </a:prstGeom>
        </p:spPr>
      </p:pic>
      <p:pic>
        <p:nvPicPr>
          <p:cNvPr id="6" name="图片 5"/>
          <p:cNvPicPr>
            <a:picLocks noChangeAspect="1"/>
          </p:cNvPicPr>
          <p:nvPr/>
        </p:nvPicPr>
        <p:blipFill rotWithShape="1">
          <a:blip r:embed="rId3"/>
          <a:srcRect t="2434"/>
          <a:stretch/>
        </p:blipFill>
        <p:spPr>
          <a:xfrm>
            <a:off x="5143500" y="2186013"/>
            <a:ext cx="5734691" cy="4054928"/>
          </a:xfrm>
          <a:prstGeom prst="rect">
            <a:avLst/>
          </a:prstGeom>
        </p:spPr>
      </p:pic>
      <p:pic>
        <p:nvPicPr>
          <p:cNvPr id="4" name="图片 3"/>
          <p:cNvPicPr>
            <a:picLocks noChangeAspect="1"/>
          </p:cNvPicPr>
          <p:nvPr/>
        </p:nvPicPr>
        <p:blipFill>
          <a:blip r:embed="rId4"/>
          <a:stretch>
            <a:fillRect/>
          </a:stretch>
        </p:blipFill>
        <p:spPr>
          <a:xfrm>
            <a:off x="685308" y="1179071"/>
            <a:ext cx="5410692" cy="350384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5"/>
          <a:stretch>
            <a:fillRect/>
          </a:stretch>
        </p:blipFill>
        <p:spPr>
          <a:xfrm>
            <a:off x="745314" y="5018475"/>
            <a:ext cx="5410692" cy="1092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5445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4.4.1. </a:t>
            </a:r>
            <a:r>
              <a:rPr lang="zh-CN" altLang="en-US" dirty="0"/>
              <a:t>编写控制器方法</a:t>
            </a:r>
          </a:p>
        </p:txBody>
      </p:sp>
      <p:pic>
        <p:nvPicPr>
          <p:cNvPr id="3" name="图片 2"/>
          <p:cNvPicPr>
            <a:picLocks noChangeAspect="1"/>
          </p:cNvPicPr>
          <p:nvPr/>
        </p:nvPicPr>
        <p:blipFill>
          <a:blip r:embed="rId2"/>
          <a:stretch>
            <a:fillRect/>
          </a:stretch>
        </p:blipFill>
        <p:spPr>
          <a:xfrm>
            <a:off x="767090" y="647700"/>
            <a:ext cx="10657820" cy="4757058"/>
          </a:xfrm>
          <a:prstGeom prst="rect">
            <a:avLst/>
          </a:prstGeom>
        </p:spPr>
      </p:pic>
      <p:pic>
        <p:nvPicPr>
          <p:cNvPr id="4" name="图片 3"/>
          <p:cNvPicPr>
            <a:picLocks noChangeAspect="1"/>
          </p:cNvPicPr>
          <p:nvPr/>
        </p:nvPicPr>
        <p:blipFill>
          <a:blip r:embed="rId3"/>
          <a:stretch>
            <a:fillRect/>
          </a:stretch>
        </p:blipFill>
        <p:spPr>
          <a:xfrm>
            <a:off x="6297385" y="5713024"/>
            <a:ext cx="5082948" cy="886500"/>
          </a:xfrm>
          <a:prstGeom prst="rect">
            <a:avLst/>
          </a:prstGeom>
        </p:spPr>
      </p:pic>
      <p:pic>
        <p:nvPicPr>
          <p:cNvPr id="5" name="图片 4"/>
          <p:cNvPicPr>
            <a:picLocks noChangeAspect="1"/>
          </p:cNvPicPr>
          <p:nvPr/>
        </p:nvPicPr>
        <p:blipFill>
          <a:blip r:embed="rId4"/>
          <a:stretch>
            <a:fillRect/>
          </a:stretch>
        </p:blipFill>
        <p:spPr>
          <a:xfrm>
            <a:off x="767090" y="5760029"/>
            <a:ext cx="5399667" cy="818906"/>
          </a:xfrm>
          <a:prstGeom prst="rect">
            <a:avLst/>
          </a:prstGeom>
        </p:spPr>
      </p:pic>
      <p:cxnSp>
        <p:nvCxnSpPr>
          <p:cNvPr id="7" name="直接连接符 6"/>
          <p:cNvCxnSpPr/>
          <p:nvPr/>
        </p:nvCxnSpPr>
        <p:spPr>
          <a:xfrm flipV="1">
            <a:off x="8213271" y="6003471"/>
            <a:ext cx="2950029" cy="108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4840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40384"/>
          </a:xfrm>
        </p:spPr>
        <p:txBody>
          <a:bodyPr/>
          <a:lstStyle/>
          <a:p>
            <a:r>
              <a:rPr lang="en-US" altLang="zh-CN" dirty="0"/>
              <a:t>1. </a:t>
            </a:r>
            <a:r>
              <a:rPr lang="zh-CN" altLang="en-US" dirty="0"/>
              <a:t>前言</a:t>
            </a:r>
          </a:p>
        </p:txBody>
      </p:sp>
      <p:graphicFrame>
        <p:nvGraphicFramePr>
          <p:cNvPr id="3" name="表格 2"/>
          <p:cNvGraphicFramePr>
            <a:graphicFrameLocks noGrp="1"/>
          </p:cNvGraphicFramePr>
          <p:nvPr>
            <p:extLst>
              <p:ext uri="{D42A27DB-BD31-4B8C-83A1-F6EECF244321}">
                <p14:modId xmlns:p14="http://schemas.microsoft.com/office/powerpoint/2010/main" val="1294301908"/>
              </p:ext>
            </p:extLst>
          </p:nvPr>
        </p:nvGraphicFramePr>
        <p:xfrm>
          <a:off x="484628" y="968406"/>
          <a:ext cx="11074582" cy="3738610"/>
        </p:xfrm>
        <a:graphic>
          <a:graphicData uri="http://schemas.openxmlformats.org/drawingml/2006/table">
            <a:tbl>
              <a:tblPr firstRow="1" bandRow="1">
                <a:effectLst/>
                <a:tableStyleId>{5C22544A-7EE6-4342-B048-85BDC9FD1C3A}</a:tableStyleId>
              </a:tblPr>
              <a:tblGrid>
                <a:gridCol w="1274598">
                  <a:extLst>
                    <a:ext uri="{9D8B030D-6E8A-4147-A177-3AD203B41FA5}">
                      <a16:colId xmlns:a16="http://schemas.microsoft.com/office/drawing/2014/main" val="20000"/>
                    </a:ext>
                  </a:extLst>
                </a:gridCol>
                <a:gridCol w="9799984">
                  <a:extLst>
                    <a:ext uri="{9D8B030D-6E8A-4147-A177-3AD203B41FA5}">
                      <a16:colId xmlns:a16="http://schemas.microsoft.com/office/drawing/2014/main" val="20001"/>
                    </a:ext>
                  </a:extLst>
                </a:gridCol>
              </a:tblGrid>
              <a:tr h="920029">
                <a:tc>
                  <a:txBody>
                    <a:bodyPr/>
                    <a:lstStyle/>
                    <a:p>
                      <a:pPr algn="r"/>
                      <a:r>
                        <a:rPr lang="zh-CN" altLang="en-US" sz="2000" b="0" kern="1200" dirty="0">
                          <a:solidFill>
                            <a:schemeClr val="bg1">
                              <a:lumMod val="50000"/>
                            </a:schemeClr>
                          </a:solidFill>
                          <a:latin typeface="+mj-ea"/>
                          <a:ea typeface="+mj-ea"/>
                          <a:cs typeface="+mn-cs"/>
                        </a:rPr>
                        <a:t>分析：</a:t>
                      </a:r>
                      <a:endParaRPr lang="zh-CN" altLang="en-US" sz="20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bg1">
                              <a:lumMod val="50000"/>
                            </a:schemeClr>
                          </a:solidFill>
                          <a:latin typeface="+mj-ea"/>
                          <a:ea typeface="+mj-ea"/>
                        </a:rPr>
                        <a:t>问题是什么？用户想要做什么？用户需要什么？用户可以负担什么？我们需要那种可靠性？</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914400">
                <a:tc>
                  <a:txBody>
                    <a:bodyPr/>
                    <a:lstStyle/>
                    <a:p>
                      <a:pPr algn="r"/>
                      <a:r>
                        <a:rPr lang="zh-CN" altLang="en-US" sz="2000" b="0" kern="1200" dirty="0">
                          <a:solidFill>
                            <a:schemeClr val="bg1">
                              <a:lumMod val="50000"/>
                            </a:schemeClr>
                          </a:solidFill>
                          <a:latin typeface="+mj-ea"/>
                          <a:ea typeface="+mj-ea"/>
                          <a:cs typeface="+mn-cs"/>
                        </a:rPr>
                        <a:t>设计：</a:t>
                      </a:r>
                      <a:endParaRPr lang="zh-CN" altLang="en-US" sz="20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bg1">
                              <a:lumMod val="50000"/>
                            </a:schemeClr>
                          </a:solidFill>
                          <a:latin typeface="+mj-ea"/>
                          <a:ea typeface="+mj-ea"/>
                          <a:cs typeface="+mn-cs"/>
                        </a:rPr>
                        <a:t>我们如何解决问题？系统的整体结构将是怎样的？系统包括哪些部分？这些部分如何通信？系统和用户之间如何通信？</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54156">
                <a:tc>
                  <a:txBody>
                    <a:bodyPr/>
                    <a:lstStyle/>
                    <a:p>
                      <a:pPr algn="r"/>
                      <a:r>
                        <a:rPr lang="zh-CN" altLang="en-US" sz="2000" b="1" dirty="0">
                          <a:solidFill>
                            <a:schemeClr val="bg1">
                              <a:lumMod val="50000"/>
                            </a:schemeClr>
                          </a:solidFill>
                          <a:latin typeface="+mj-ea"/>
                          <a:ea typeface="+mj-ea"/>
                        </a:rPr>
                        <a:t>编程：</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kern="1200" dirty="0">
                          <a:solidFill>
                            <a:schemeClr val="bg1">
                              <a:lumMod val="50000"/>
                            </a:schemeClr>
                          </a:solidFill>
                          <a:latin typeface="+mj-ea"/>
                          <a:ea typeface="+mj-ea"/>
                          <a:cs typeface="+mn-cs"/>
                        </a:rPr>
                        <a:t>用代码表达问题（或者设计）求解的方法，以满足所有的约束（时间、空间、金钱、可靠性等）的方式编写代码，保证这些代码是正确的、可维护的。</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950025">
                <a:tc>
                  <a:txBody>
                    <a:bodyPr/>
                    <a:lstStyle/>
                    <a:p>
                      <a:pPr algn="r"/>
                      <a:r>
                        <a:rPr lang="zh-CN" altLang="en-US" sz="2000" b="0" dirty="0">
                          <a:solidFill>
                            <a:schemeClr val="bg1">
                              <a:lumMod val="50000"/>
                            </a:schemeClr>
                          </a:solidFill>
                          <a:latin typeface="+mj-ea"/>
                          <a:ea typeface="+mj-ea"/>
                        </a:rPr>
                        <a:t>测试：</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bg1">
                              <a:lumMod val="50000"/>
                            </a:schemeClr>
                          </a:solidFill>
                          <a:latin typeface="+mj-ea"/>
                          <a:ea typeface="+mj-ea"/>
                          <a:cs typeface="+mn-cs"/>
                        </a:rPr>
                        <a:t>系统化地尝试各种情况，保证系统在所要求的所有情况下都可以正确运行、工作。</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2280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6319156" y="509563"/>
            <a:ext cx="5263243" cy="6275210"/>
          </a:xfrm>
          <a:prstGeom prst="rect">
            <a:avLst/>
          </a:prstGeom>
        </p:spPr>
      </p:pic>
      <p:sp>
        <p:nvSpPr>
          <p:cNvPr id="2" name="标题 1"/>
          <p:cNvSpPr>
            <a:spLocks noGrp="1"/>
          </p:cNvSpPr>
          <p:nvPr>
            <p:ph type="title"/>
          </p:nvPr>
        </p:nvSpPr>
        <p:spPr/>
        <p:txBody>
          <a:bodyPr/>
          <a:lstStyle/>
          <a:p>
            <a:r>
              <a:rPr lang="en-US" altLang="zh-CN" dirty="0"/>
              <a:t>4.4.2. </a:t>
            </a:r>
            <a:r>
              <a:rPr lang="zh-CN" altLang="en-US" dirty="0"/>
              <a:t>编写处理数据和创建视图页面的控制器方法</a:t>
            </a:r>
          </a:p>
        </p:txBody>
      </p:sp>
      <p:pic>
        <p:nvPicPr>
          <p:cNvPr id="4" name="图片 3"/>
          <p:cNvPicPr>
            <a:picLocks noChangeAspect="1"/>
          </p:cNvPicPr>
          <p:nvPr/>
        </p:nvPicPr>
        <p:blipFill>
          <a:blip r:embed="rId3"/>
          <a:stretch>
            <a:fillRect/>
          </a:stretch>
        </p:blipFill>
        <p:spPr>
          <a:xfrm>
            <a:off x="985156" y="509563"/>
            <a:ext cx="5222057" cy="6299461"/>
          </a:xfrm>
          <a:prstGeom prst="rect">
            <a:avLst/>
          </a:prstGeom>
        </p:spPr>
      </p:pic>
      <p:sp>
        <p:nvSpPr>
          <p:cNvPr id="6" name="矩形 5"/>
          <p:cNvSpPr/>
          <p:nvPr/>
        </p:nvSpPr>
        <p:spPr>
          <a:xfrm>
            <a:off x="2432956" y="862412"/>
            <a:ext cx="457200" cy="489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432956" y="1839959"/>
            <a:ext cx="1322614"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32956" y="3878583"/>
            <a:ext cx="1039586"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432956" y="4865915"/>
            <a:ext cx="511629"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432957" y="5810251"/>
            <a:ext cx="82187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712528" y="1475015"/>
            <a:ext cx="127907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712528" y="5666016"/>
            <a:ext cx="963386"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630135" y="2542088"/>
            <a:ext cx="1322614"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635578" y="3221357"/>
            <a:ext cx="1322614"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366156" y="5287741"/>
            <a:ext cx="1322614"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366156" y="6663856"/>
            <a:ext cx="1322614"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936920" y="3336745"/>
            <a:ext cx="205468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192368" y="4104188"/>
            <a:ext cx="2180231"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192367" y="4414431"/>
            <a:ext cx="2180231"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680738" y="6079945"/>
            <a:ext cx="2180231"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82456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876299" y="692162"/>
            <a:ext cx="10523135" cy="5899138"/>
          </a:xfrm>
          <a:prstGeom prst="rect">
            <a:avLst/>
          </a:prstGeom>
        </p:spPr>
      </p:pic>
    </p:spTree>
    <p:extLst>
      <p:ext uri="{BB962C8B-B14F-4D97-AF65-F5344CB8AC3E}">
        <p14:creationId xmlns:p14="http://schemas.microsoft.com/office/powerpoint/2010/main" val="19926073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39548" y="615042"/>
            <a:ext cx="5111524" cy="4149152"/>
          </a:xfrm>
          <a:prstGeom prst="rect">
            <a:avLst/>
          </a:prstGeom>
        </p:spPr>
      </p:pic>
      <p:pic>
        <p:nvPicPr>
          <p:cNvPr id="4" name="图片 3"/>
          <p:cNvPicPr>
            <a:picLocks noChangeAspect="1"/>
          </p:cNvPicPr>
          <p:nvPr/>
        </p:nvPicPr>
        <p:blipFill>
          <a:blip r:embed="rId3"/>
          <a:stretch>
            <a:fillRect/>
          </a:stretch>
        </p:blipFill>
        <p:spPr>
          <a:xfrm>
            <a:off x="8932487" y="674913"/>
            <a:ext cx="2990772" cy="6026603"/>
          </a:xfrm>
          <a:prstGeom prst="rect">
            <a:avLst/>
          </a:prstGeom>
        </p:spPr>
      </p:pic>
      <p:sp>
        <p:nvSpPr>
          <p:cNvPr id="2" name="标题 1"/>
          <p:cNvSpPr>
            <a:spLocks noGrp="1"/>
          </p:cNvSpPr>
          <p:nvPr>
            <p:ph type="title"/>
          </p:nvPr>
        </p:nvSpPr>
        <p:spPr/>
        <p:txBody>
          <a:bodyPr/>
          <a:lstStyle/>
          <a:p>
            <a:r>
              <a:rPr lang="en-US" altLang="zh-CN" dirty="0"/>
              <a:t>4.5. </a:t>
            </a:r>
            <a:r>
              <a:rPr lang="zh-CN" altLang="en-US" dirty="0"/>
              <a:t>创建视图（</a:t>
            </a:r>
            <a:r>
              <a:rPr lang="en-US" altLang="zh-CN" dirty="0"/>
              <a:t>Razor </a:t>
            </a:r>
            <a:r>
              <a:rPr lang="zh-CN" altLang="en-US" dirty="0"/>
              <a:t>页面）</a:t>
            </a:r>
          </a:p>
        </p:txBody>
      </p:sp>
      <p:pic>
        <p:nvPicPr>
          <p:cNvPr id="3" name="图片 2"/>
          <p:cNvPicPr>
            <a:picLocks noChangeAspect="1"/>
          </p:cNvPicPr>
          <p:nvPr/>
        </p:nvPicPr>
        <p:blipFill>
          <a:blip r:embed="rId4"/>
          <a:stretch>
            <a:fillRect/>
          </a:stretch>
        </p:blipFill>
        <p:spPr>
          <a:xfrm>
            <a:off x="4027714" y="2982687"/>
            <a:ext cx="5887130" cy="37580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6818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4.5.1. </a:t>
            </a:r>
            <a:r>
              <a:rPr lang="zh-CN" altLang="en-US" dirty="0"/>
              <a:t>配置视图模型中使用 </a:t>
            </a:r>
            <a:r>
              <a:rPr lang="en-US" altLang="zh-CN" dirty="0"/>
              <a:t>Razor </a:t>
            </a:r>
            <a:r>
              <a:rPr lang="zh-CN" altLang="en-US" dirty="0"/>
              <a:t>一些配置文件</a:t>
            </a:r>
          </a:p>
        </p:txBody>
      </p:sp>
      <p:pic>
        <p:nvPicPr>
          <p:cNvPr id="3" name="图片 2"/>
          <p:cNvPicPr>
            <a:picLocks noChangeAspect="1"/>
          </p:cNvPicPr>
          <p:nvPr/>
        </p:nvPicPr>
        <p:blipFill>
          <a:blip r:embed="rId2"/>
          <a:stretch>
            <a:fillRect/>
          </a:stretch>
        </p:blipFill>
        <p:spPr>
          <a:xfrm>
            <a:off x="598715" y="606787"/>
            <a:ext cx="9269185" cy="4558693"/>
          </a:xfrm>
          <a:prstGeom prst="rect">
            <a:avLst/>
          </a:prstGeom>
        </p:spPr>
      </p:pic>
      <p:sp>
        <p:nvSpPr>
          <p:cNvPr id="4" name="文本框 3"/>
          <p:cNvSpPr txBox="1"/>
          <p:nvPr/>
        </p:nvSpPr>
        <p:spPr>
          <a:xfrm>
            <a:off x="451758" y="5410200"/>
            <a:ext cx="10627076" cy="701731"/>
          </a:xfrm>
          <a:prstGeom prst="rect">
            <a:avLst/>
          </a:prstGeom>
          <a:noFill/>
        </p:spPr>
        <p:txBody>
          <a:bodyPr wrap="none" rtlCol="0">
            <a:spAutoFit/>
          </a:bodyPr>
          <a:lstStyle/>
          <a:p>
            <a:pPr>
              <a:buNone/>
            </a:pPr>
            <a:r>
              <a:rPr lang="en-US" altLang="zh-CN" dirty="0">
                <a:latin typeface="+mj-ea"/>
                <a:ea typeface="+mj-ea"/>
              </a:rPr>
              <a:t>【</a:t>
            </a:r>
            <a:r>
              <a:rPr lang="zh-CN" altLang="en-US" dirty="0">
                <a:latin typeface="+mj-ea"/>
                <a:ea typeface="+mj-ea"/>
              </a:rPr>
              <a:t>注</a:t>
            </a:r>
            <a:r>
              <a:rPr lang="en-US" altLang="zh-CN" dirty="0">
                <a:latin typeface="+mj-ea"/>
                <a:ea typeface="+mj-ea"/>
              </a:rPr>
              <a:t>】1. Views </a:t>
            </a:r>
            <a:r>
              <a:rPr lang="zh-CN" altLang="en-US" dirty="0">
                <a:latin typeface="+mj-ea"/>
                <a:ea typeface="+mj-ea"/>
              </a:rPr>
              <a:t>下面的 </a:t>
            </a:r>
            <a:r>
              <a:rPr lang="en-US" altLang="zh-CN" dirty="0" err="1">
                <a:latin typeface="+mj-ea"/>
                <a:ea typeface="+mj-ea"/>
              </a:rPr>
              <a:t>Web.config</a:t>
            </a:r>
            <a:r>
              <a:rPr lang="en-US" altLang="zh-CN" dirty="0">
                <a:latin typeface="+mj-ea"/>
                <a:ea typeface="+mj-ea"/>
              </a:rPr>
              <a:t> </a:t>
            </a:r>
            <a:r>
              <a:rPr lang="zh-CN" altLang="en-US" dirty="0">
                <a:latin typeface="+mj-ea"/>
                <a:ea typeface="+mj-ea"/>
              </a:rPr>
              <a:t>是前端页面组件运行时的配置文件，可以从模板项目中复制即可。</a:t>
            </a:r>
            <a:endParaRPr lang="en-US" altLang="zh-CN" dirty="0">
              <a:latin typeface="+mj-ea"/>
              <a:ea typeface="+mj-ea"/>
            </a:endParaRPr>
          </a:p>
          <a:p>
            <a:pPr>
              <a:buNone/>
            </a:pPr>
            <a:r>
              <a:rPr lang="en-US" altLang="zh-CN" dirty="0">
                <a:latin typeface="+mj-ea"/>
                <a:ea typeface="+mj-ea"/>
              </a:rPr>
              <a:t>          2. </a:t>
            </a:r>
            <a:r>
              <a:rPr lang="zh-CN" altLang="en-US" dirty="0">
                <a:latin typeface="+mj-ea"/>
                <a:ea typeface="+mj-ea"/>
              </a:rPr>
              <a:t>配置好之后，通过 </a:t>
            </a:r>
            <a:r>
              <a:rPr lang="en-US" altLang="zh-CN" dirty="0" err="1">
                <a:latin typeface="+mj-ea"/>
                <a:ea typeface="+mj-ea"/>
              </a:rPr>
              <a:t>Nuget</a:t>
            </a:r>
            <a:r>
              <a:rPr lang="en-US" altLang="zh-CN" dirty="0">
                <a:latin typeface="+mj-ea"/>
                <a:ea typeface="+mj-ea"/>
              </a:rPr>
              <a:t> </a:t>
            </a:r>
            <a:r>
              <a:rPr lang="zh-CN" altLang="en-US" dirty="0">
                <a:latin typeface="+mj-ea"/>
                <a:ea typeface="+mj-ea"/>
              </a:rPr>
              <a:t>添加引用：</a:t>
            </a:r>
          </a:p>
        </p:txBody>
      </p:sp>
      <p:pic>
        <p:nvPicPr>
          <p:cNvPr id="5" name="图片 4"/>
          <p:cNvPicPr>
            <a:picLocks noChangeAspect="1"/>
          </p:cNvPicPr>
          <p:nvPr/>
        </p:nvPicPr>
        <p:blipFill>
          <a:blip r:embed="rId3"/>
          <a:stretch>
            <a:fillRect/>
          </a:stretch>
        </p:blipFill>
        <p:spPr>
          <a:xfrm>
            <a:off x="5410201" y="5806082"/>
            <a:ext cx="3779383" cy="500148"/>
          </a:xfrm>
          <a:prstGeom prst="rect">
            <a:avLst/>
          </a:prstGeom>
        </p:spPr>
      </p:pic>
    </p:spTree>
    <p:extLst>
      <p:ext uri="{BB962C8B-B14F-4D97-AF65-F5344CB8AC3E}">
        <p14:creationId xmlns:p14="http://schemas.microsoft.com/office/powerpoint/2010/main" val="10210041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4.5.2. </a:t>
            </a:r>
            <a:r>
              <a:rPr lang="zh-CN" altLang="en-US" dirty="0"/>
              <a:t>视图文件结构简要说明</a:t>
            </a:r>
          </a:p>
        </p:txBody>
      </p:sp>
      <p:pic>
        <p:nvPicPr>
          <p:cNvPr id="3" name="图片 2"/>
          <p:cNvPicPr>
            <a:picLocks noChangeAspect="1"/>
          </p:cNvPicPr>
          <p:nvPr/>
        </p:nvPicPr>
        <p:blipFill>
          <a:blip r:embed="rId2"/>
          <a:stretch>
            <a:fillRect/>
          </a:stretch>
        </p:blipFill>
        <p:spPr>
          <a:xfrm>
            <a:off x="3385456" y="745576"/>
            <a:ext cx="5402877" cy="5927367"/>
          </a:xfrm>
          <a:prstGeom prst="rect">
            <a:avLst/>
          </a:prstGeom>
        </p:spPr>
      </p:pic>
      <p:sp>
        <p:nvSpPr>
          <p:cNvPr id="6" name="矩形 5"/>
          <p:cNvSpPr/>
          <p:nvPr/>
        </p:nvSpPr>
        <p:spPr>
          <a:xfrm>
            <a:off x="3668486" y="2160815"/>
            <a:ext cx="157843" cy="609600"/>
          </a:xfrm>
          <a:prstGeom prst="rect">
            <a:avLst/>
          </a:prstGeom>
          <a:solidFill>
            <a:schemeClr val="accent2"/>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9743" y="2351315"/>
            <a:ext cx="3190297" cy="338554"/>
          </a:xfrm>
          <a:prstGeom prst="rect">
            <a:avLst/>
          </a:prstGeom>
          <a:noFill/>
        </p:spPr>
        <p:txBody>
          <a:bodyPr wrap="none" rtlCol="0">
            <a:spAutoFit/>
          </a:bodyPr>
          <a:lstStyle/>
          <a:p>
            <a:pPr>
              <a:buNone/>
            </a:pPr>
            <a:r>
              <a:rPr lang="en-US" altLang="zh-CN" sz="1600" dirty="0">
                <a:latin typeface="+mj-ea"/>
                <a:ea typeface="+mj-ea"/>
              </a:rPr>
              <a:t>Html </a:t>
            </a:r>
            <a:r>
              <a:rPr lang="zh-CN" altLang="en-US" sz="1600" dirty="0">
                <a:latin typeface="+mj-ea"/>
                <a:ea typeface="+mj-ea"/>
              </a:rPr>
              <a:t>文件头：定义页面基本规格</a:t>
            </a:r>
          </a:p>
        </p:txBody>
      </p:sp>
      <p:sp>
        <p:nvSpPr>
          <p:cNvPr id="8" name="矩形 7"/>
          <p:cNvSpPr/>
          <p:nvPr/>
        </p:nvSpPr>
        <p:spPr>
          <a:xfrm>
            <a:off x="234043" y="2770415"/>
            <a:ext cx="3592286" cy="45719"/>
          </a:xfrm>
          <a:prstGeom prst="rect">
            <a:avLst/>
          </a:prstGeom>
          <a:solidFill>
            <a:schemeClr val="accent2"/>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68486" y="2956659"/>
            <a:ext cx="157843" cy="3504011"/>
          </a:xfrm>
          <a:prstGeom prst="rect">
            <a:avLst/>
          </a:prstGeom>
          <a:solidFill>
            <a:schemeClr val="accent2"/>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5121" y="6414951"/>
            <a:ext cx="3592286" cy="45719"/>
          </a:xfrm>
          <a:prstGeom prst="rect">
            <a:avLst/>
          </a:prstGeom>
          <a:solidFill>
            <a:schemeClr val="accent2"/>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6728" y="5950132"/>
            <a:ext cx="2779928" cy="338554"/>
          </a:xfrm>
          <a:prstGeom prst="rect">
            <a:avLst/>
          </a:prstGeom>
          <a:noFill/>
        </p:spPr>
        <p:txBody>
          <a:bodyPr wrap="none" rtlCol="0">
            <a:spAutoFit/>
          </a:bodyPr>
          <a:lstStyle/>
          <a:p>
            <a:pPr>
              <a:buNone/>
            </a:pPr>
            <a:r>
              <a:rPr lang="en-US" altLang="zh-CN" sz="1600" dirty="0">
                <a:latin typeface="+mj-ea"/>
                <a:ea typeface="+mj-ea"/>
              </a:rPr>
              <a:t>Html </a:t>
            </a:r>
            <a:r>
              <a:rPr lang="zh-CN" altLang="en-US" sz="1600" dirty="0">
                <a:latin typeface="+mj-ea"/>
                <a:ea typeface="+mj-ea"/>
              </a:rPr>
              <a:t>文件体：定义页面内容</a:t>
            </a:r>
          </a:p>
        </p:txBody>
      </p:sp>
      <p:sp>
        <p:nvSpPr>
          <p:cNvPr id="12" name="矩形 11"/>
          <p:cNvSpPr/>
          <p:nvPr/>
        </p:nvSpPr>
        <p:spPr>
          <a:xfrm>
            <a:off x="8011886" y="747546"/>
            <a:ext cx="163285" cy="78761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011886" y="1535164"/>
            <a:ext cx="4071257" cy="5415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283371" y="790268"/>
            <a:ext cx="3749744" cy="634020"/>
          </a:xfrm>
          <a:prstGeom prst="rect">
            <a:avLst/>
          </a:prstGeom>
          <a:noFill/>
        </p:spPr>
        <p:txBody>
          <a:bodyPr wrap="none" rtlCol="0">
            <a:spAutoFit/>
          </a:bodyPr>
          <a:lstStyle/>
          <a:p>
            <a:pPr>
              <a:buNone/>
            </a:pPr>
            <a:r>
              <a:rPr lang="en-US" altLang="zh-CN" sz="1600" dirty="0">
                <a:latin typeface="+mj-ea"/>
                <a:ea typeface="+mj-ea"/>
              </a:rPr>
              <a:t>@model </a:t>
            </a:r>
            <a:r>
              <a:rPr lang="zh-CN" altLang="en-US" sz="1600" dirty="0">
                <a:latin typeface="+mj-ea"/>
                <a:ea typeface="+mj-ea"/>
              </a:rPr>
              <a:t>定义当前页面文件的数据模型</a:t>
            </a:r>
            <a:endParaRPr lang="en-US" altLang="zh-CN" sz="1600" dirty="0">
              <a:latin typeface="+mj-ea"/>
              <a:ea typeface="+mj-ea"/>
            </a:endParaRPr>
          </a:p>
          <a:p>
            <a:pPr>
              <a:buNone/>
            </a:pPr>
            <a:r>
              <a:rPr lang="en-US" altLang="zh-CN" sz="1600" dirty="0">
                <a:latin typeface="+mj-ea"/>
                <a:ea typeface="+mj-ea"/>
              </a:rPr>
              <a:t>Layout </a:t>
            </a:r>
            <a:r>
              <a:rPr lang="zh-CN" altLang="en-US" sz="1600" dirty="0">
                <a:latin typeface="+mj-ea"/>
                <a:ea typeface="+mj-ea"/>
              </a:rPr>
              <a:t>定义当前页面的布局页</a:t>
            </a:r>
          </a:p>
        </p:txBody>
      </p:sp>
      <p:sp>
        <p:nvSpPr>
          <p:cNvPr id="15" name="矩形 14"/>
          <p:cNvSpPr/>
          <p:nvPr/>
        </p:nvSpPr>
        <p:spPr>
          <a:xfrm>
            <a:off x="8011886" y="4720831"/>
            <a:ext cx="163285" cy="9316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011886" y="5652488"/>
            <a:ext cx="4071257" cy="5415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283371" y="4848105"/>
            <a:ext cx="3809056" cy="634020"/>
          </a:xfrm>
          <a:prstGeom prst="rect">
            <a:avLst/>
          </a:prstGeom>
          <a:noFill/>
        </p:spPr>
        <p:txBody>
          <a:bodyPr wrap="none" rtlCol="0">
            <a:spAutoFit/>
          </a:bodyPr>
          <a:lstStyle/>
          <a:p>
            <a:pPr>
              <a:buNone/>
            </a:pPr>
            <a:r>
              <a:rPr lang="zh-CN" altLang="en-US" sz="1600" dirty="0">
                <a:latin typeface="+mj-ea"/>
                <a:ea typeface="+mj-ea"/>
              </a:rPr>
              <a:t>混合</a:t>
            </a:r>
            <a:r>
              <a:rPr lang="en-US" altLang="zh-CN" sz="1600" dirty="0">
                <a:latin typeface="+mj-ea"/>
                <a:ea typeface="+mj-ea"/>
              </a:rPr>
              <a:t>C#</a:t>
            </a:r>
            <a:r>
              <a:rPr lang="zh-CN" altLang="en-US" sz="1600" dirty="0">
                <a:latin typeface="+mj-ea"/>
                <a:ea typeface="+mj-ea"/>
              </a:rPr>
              <a:t>语言和</a:t>
            </a:r>
            <a:r>
              <a:rPr lang="en-US" altLang="zh-CN" sz="1600" dirty="0">
                <a:latin typeface="+mj-ea"/>
                <a:ea typeface="+mj-ea"/>
              </a:rPr>
              <a:t>Html</a:t>
            </a:r>
            <a:r>
              <a:rPr lang="zh-CN" altLang="en-US" sz="1600" dirty="0">
                <a:latin typeface="+mj-ea"/>
                <a:ea typeface="+mj-ea"/>
              </a:rPr>
              <a:t>标签语言，构建动态</a:t>
            </a:r>
            <a:endParaRPr lang="en-US" altLang="zh-CN" sz="1600" dirty="0">
              <a:latin typeface="+mj-ea"/>
              <a:ea typeface="+mj-ea"/>
            </a:endParaRPr>
          </a:p>
          <a:p>
            <a:pPr>
              <a:buNone/>
            </a:pPr>
            <a:r>
              <a:rPr lang="zh-CN" altLang="en-US" sz="1600" dirty="0">
                <a:latin typeface="+mj-ea"/>
                <a:ea typeface="+mj-ea"/>
              </a:rPr>
              <a:t>页面元素，运行时生成，并做缓存。</a:t>
            </a:r>
          </a:p>
        </p:txBody>
      </p:sp>
    </p:spTree>
    <p:extLst>
      <p:ext uri="{BB962C8B-B14F-4D97-AF65-F5344CB8AC3E}">
        <p14:creationId xmlns:p14="http://schemas.microsoft.com/office/powerpoint/2010/main" val="123109981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4.5.2. </a:t>
            </a:r>
            <a:r>
              <a:rPr lang="zh-CN" altLang="en-US" dirty="0"/>
              <a:t>视图文件结构简要说明（续）</a:t>
            </a:r>
          </a:p>
        </p:txBody>
      </p:sp>
      <p:pic>
        <p:nvPicPr>
          <p:cNvPr id="3" name="图片 2"/>
          <p:cNvPicPr>
            <a:picLocks noChangeAspect="1"/>
          </p:cNvPicPr>
          <p:nvPr/>
        </p:nvPicPr>
        <p:blipFill>
          <a:blip r:embed="rId2"/>
          <a:stretch>
            <a:fillRect/>
          </a:stretch>
        </p:blipFill>
        <p:spPr>
          <a:xfrm>
            <a:off x="142737" y="615043"/>
            <a:ext cx="5014370" cy="6046333"/>
          </a:xfrm>
          <a:prstGeom prst="rect">
            <a:avLst/>
          </a:prstGeom>
        </p:spPr>
      </p:pic>
      <p:pic>
        <p:nvPicPr>
          <p:cNvPr id="4" name="图片 3"/>
          <p:cNvPicPr>
            <a:picLocks noChangeAspect="1"/>
          </p:cNvPicPr>
          <p:nvPr/>
        </p:nvPicPr>
        <p:blipFill>
          <a:blip r:embed="rId3"/>
          <a:stretch>
            <a:fillRect/>
          </a:stretch>
        </p:blipFill>
        <p:spPr>
          <a:xfrm>
            <a:off x="5251205" y="615043"/>
            <a:ext cx="6630551" cy="4128746"/>
          </a:xfrm>
          <a:prstGeom prst="rect">
            <a:avLst/>
          </a:prstGeom>
        </p:spPr>
      </p:pic>
    </p:spTree>
    <p:extLst>
      <p:ext uri="{BB962C8B-B14F-4D97-AF65-F5344CB8AC3E}">
        <p14:creationId xmlns:p14="http://schemas.microsoft.com/office/powerpoint/2010/main" val="459280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4.5.2. </a:t>
            </a:r>
            <a:r>
              <a:rPr lang="zh-CN" altLang="en-US" dirty="0"/>
              <a:t>视图文件结构简要说明（续）</a:t>
            </a:r>
          </a:p>
        </p:txBody>
      </p:sp>
      <p:pic>
        <p:nvPicPr>
          <p:cNvPr id="3" name="图片 2"/>
          <p:cNvPicPr>
            <a:picLocks noChangeAspect="1"/>
          </p:cNvPicPr>
          <p:nvPr/>
        </p:nvPicPr>
        <p:blipFill>
          <a:blip r:embed="rId2"/>
          <a:stretch>
            <a:fillRect/>
          </a:stretch>
        </p:blipFill>
        <p:spPr>
          <a:xfrm>
            <a:off x="199905" y="598714"/>
            <a:ext cx="4807523" cy="6147023"/>
          </a:xfrm>
          <a:prstGeom prst="rect">
            <a:avLst/>
          </a:prstGeom>
        </p:spPr>
      </p:pic>
      <p:pic>
        <p:nvPicPr>
          <p:cNvPr id="4" name="图片 3"/>
          <p:cNvPicPr>
            <a:picLocks noChangeAspect="1"/>
          </p:cNvPicPr>
          <p:nvPr/>
        </p:nvPicPr>
        <p:blipFill>
          <a:blip r:embed="rId3"/>
          <a:stretch>
            <a:fillRect/>
          </a:stretch>
        </p:blipFill>
        <p:spPr>
          <a:xfrm>
            <a:off x="5068029" y="598714"/>
            <a:ext cx="7066140" cy="4617580"/>
          </a:xfrm>
          <a:prstGeom prst="rect">
            <a:avLst/>
          </a:prstGeom>
        </p:spPr>
      </p:pic>
      <p:sp>
        <p:nvSpPr>
          <p:cNvPr id="5" name="矩形 4"/>
          <p:cNvSpPr/>
          <p:nvPr/>
        </p:nvSpPr>
        <p:spPr>
          <a:xfrm>
            <a:off x="941615" y="740230"/>
            <a:ext cx="2672443"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90381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4.5.2. </a:t>
            </a:r>
            <a:r>
              <a:rPr lang="zh-CN" altLang="en-US" dirty="0"/>
              <a:t>视图文件结构简要说明（续）</a:t>
            </a:r>
          </a:p>
        </p:txBody>
      </p:sp>
      <p:pic>
        <p:nvPicPr>
          <p:cNvPr id="3" name="图片 2"/>
          <p:cNvPicPr>
            <a:picLocks noChangeAspect="1"/>
          </p:cNvPicPr>
          <p:nvPr/>
        </p:nvPicPr>
        <p:blipFill>
          <a:blip r:embed="rId2"/>
          <a:stretch>
            <a:fillRect/>
          </a:stretch>
        </p:blipFill>
        <p:spPr>
          <a:xfrm>
            <a:off x="168727" y="587442"/>
            <a:ext cx="7332153" cy="6129044"/>
          </a:xfrm>
          <a:prstGeom prst="rect">
            <a:avLst/>
          </a:prstGeom>
        </p:spPr>
      </p:pic>
      <p:pic>
        <p:nvPicPr>
          <p:cNvPr id="4" name="图片 3"/>
          <p:cNvPicPr>
            <a:picLocks noChangeAspect="1"/>
          </p:cNvPicPr>
          <p:nvPr/>
        </p:nvPicPr>
        <p:blipFill>
          <a:blip r:embed="rId3"/>
          <a:stretch>
            <a:fillRect/>
          </a:stretch>
        </p:blipFill>
        <p:spPr>
          <a:xfrm>
            <a:off x="7690301" y="587442"/>
            <a:ext cx="4392159" cy="3853929"/>
          </a:xfrm>
          <a:prstGeom prst="rect">
            <a:avLst/>
          </a:prstGeom>
        </p:spPr>
      </p:pic>
      <p:sp>
        <p:nvSpPr>
          <p:cNvPr id="5" name="矩形 4"/>
          <p:cNvSpPr/>
          <p:nvPr/>
        </p:nvSpPr>
        <p:spPr>
          <a:xfrm flipV="1">
            <a:off x="3194958" y="3481253"/>
            <a:ext cx="2672443"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V="1">
            <a:off x="3080658" y="3791495"/>
            <a:ext cx="306432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flipV="1">
            <a:off x="3080658" y="4150723"/>
            <a:ext cx="321672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V="1">
            <a:off x="3080658" y="4487090"/>
            <a:ext cx="3434442"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V="1">
            <a:off x="3080658" y="4824053"/>
            <a:ext cx="390797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V="1">
            <a:off x="3624943" y="5138155"/>
            <a:ext cx="2890157"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1460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使用 </a:t>
            </a:r>
            <a:r>
              <a:rPr lang="en-US" altLang="zh-CN" dirty="0" err="1"/>
              <a:t>javascript</a:t>
            </a:r>
            <a:r>
              <a:rPr lang="en-US" altLang="zh-CN" dirty="0"/>
              <a:t> </a:t>
            </a:r>
            <a:endParaRPr lang="zh-CN" altLang="en-US" dirty="0"/>
          </a:p>
        </p:txBody>
      </p:sp>
      <p:pic>
        <p:nvPicPr>
          <p:cNvPr id="3" name="图片 2"/>
          <p:cNvPicPr>
            <a:picLocks noChangeAspect="1"/>
          </p:cNvPicPr>
          <p:nvPr/>
        </p:nvPicPr>
        <p:blipFill>
          <a:blip r:embed="rId2"/>
          <a:stretch>
            <a:fillRect/>
          </a:stretch>
        </p:blipFill>
        <p:spPr>
          <a:xfrm>
            <a:off x="302439" y="805542"/>
            <a:ext cx="5515976" cy="5592816"/>
          </a:xfrm>
          <a:prstGeom prst="rect">
            <a:avLst/>
          </a:prstGeom>
        </p:spPr>
      </p:pic>
      <p:sp>
        <p:nvSpPr>
          <p:cNvPr id="4" name="矩形 3"/>
          <p:cNvSpPr/>
          <p:nvPr/>
        </p:nvSpPr>
        <p:spPr>
          <a:xfrm flipV="1">
            <a:off x="1589314" y="3855221"/>
            <a:ext cx="2133600"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5861957" y="805542"/>
            <a:ext cx="6115729" cy="2906486"/>
          </a:xfrm>
          <a:prstGeom prst="rect">
            <a:avLst/>
          </a:prstGeom>
        </p:spPr>
      </p:pic>
      <p:pic>
        <p:nvPicPr>
          <p:cNvPr id="6" name="图片 5"/>
          <p:cNvPicPr>
            <a:picLocks noChangeAspect="1"/>
          </p:cNvPicPr>
          <p:nvPr/>
        </p:nvPicPr>
        <p:blipFill>
          <a:blip r:embed="rId4"/>
          <a:stretch>
            <a:fillRect/>
          </a:stretch>
        </p:blipFill>
        <p:spPr>
          <a:xfrm>
            <a:off x="5861957" y="3793672"/>
            <a:ext cx="6041121" cy="2604686"/>
          </a:xfrm>
          <a:prstGeom prst="rect">
            <a:avLst/>
          </a:prstGeom>
        </p:spPr>
      </p:pic>
      <p:cxnSp>
        <p:nvCxnSpPr>
          <p:cNvPr id="10" name="直接连接符 9"/>
          <p:cNvCxnSpPr/>
          <p:nvPr/>
        </p:nvCxnSpPr>
        <p:spPr>
          <a:xfrm>
            <a:off x="4022271" y="3601950"/>
            <a:ext cx="1262743"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320642" y="2311992"/>
            <a:ext cx="1599179" cy="122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358742" y="3177406"/>
            <a:ext cx="1599179" cy="122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5096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  </a:t>
            </a:r>
            <a:r>
              <a:rPr lang="zh-CN" altLang="en-US" dirty="0"/>
              <a:t>在 </a:t>
            </a:r>
            <a:r>
              <a:rPr lang="en-US" altLang="zh-CN" dirty="0"/>
              <a:t>IIS </a:t>
            </a:r>
            <a:r>
              <a:rPr lang="zh-CN" altLang="en-US" dirty="0"/>
              <a:t>中发布项目</a:t>
            </a:r>
          </a:p>
        </p:txBody>
      </p:sp>
      <p:pic>
        <p:nvPicPr>
          <p:cNvPr id="3" name="图片 2"/>
          <p:cNvPicPr>
            <a:picLocks noChangeAspect="1"/>
          </p:cNvPicPr>
          <p:nvPr/>
        </p:nvPicPr>
        <p:blipFill>
          <a:blip r:embed="rId2"/>
          <a:stretch>
            <a:fillRect/>
          </a:stretch>
        </p:blipFill>
        <p:spPr>
          <a:xfrm>
            <a:off x="420630" y="996042"/>
            <a:ext cx="3855968" cy="5453744"/>
          </a:xfrm>
          <a:prstGeom prst="rect">
            <a:avLst/>
          </a:prstGeom>
        </p:spPr>
      </p:pic>
      <p:pic>
        <p:nvPicPr>
          <p:cNvPr id="4" name="图片 3"/>
          <p:cNvPicPr>
            <a:picLocks noChangeAspect="1"/>
          </p:cNvPicPr>
          <p:nvPr/>
        </p:nvPicPr>
        <p:blipFill>
          <a:blip r:embed="rId3"/>
          <a:stretch>
            <a:fillRect/>
          </a:stretch>
        </p:blipFill>
        <p:spPr>
          <a:xfrm>
            <a:off x="4468584" y="996042"/>
            <a:ext cx="7390657" cy="4060372"/>
          </a:xfrm>
          <a:prstGeom prst="rect">
            <a:avLst/>
          </a:prstGeom>
        </p:spPr>
      </p:pic>
      <p:pic>
        <p:nvPicPr>
          <p:cNvPr id="5" name="图片 4"/>
          <p:cNvPicPr>
            <a:picLocks noChangeAspect="1"/>
          </p:cNvPicPr>
          <p:nvPr/>
        </p:nvPicPr>
        <p:blipFill>
          <a:blip r:embed="rId4"/>
          <a:stretch>
            <a:fillRect/>
          </a:stretch>
        </p:blipFill>
        <p:spPr>
          <a:xfrm>
            <a:off x="5459186" y="2460645"/>
            <a:ext cx="3853780" cy="4185084"/>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stretch>
            <a:fillRect/>
          </a:stretch>
        </p:blipFill>
        <p:spPr>
          <a:xfrm>
            <a:off x="8163912" y="3392735"/>
            <a:ext cx="2478198" cy="31282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3280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en-US" altLang="zh-CN" dirty="0" err="1"/>
              <a:t>ASP.Net</a:t>
            </a:r>
            <a:r>
              <a:rPr lang="en-US" altLang="zh-CN" dirty="0"/>
              <a:t> </a:t>
            </a:r>
            <a:r>
              <a:rPr lang="zh-CN" altLang="en-US" dirty="0"/>
              <a:t>应用体系结构</a:t>
            </a:r>
          </a:p>
        </p:txBody>
      </p:sp>
      <p:pic>
        <p:nvPicPr>
          <p:cNvPr id="3" name="图片 2"/>
          <p:cNvPicPr>
            <a:picLocks noChangeAspect="1"/>
          </p:cNvPicPr>
          <p:nvPr/>
        </p:nvPicPr>
        <p:blipFill>
          <a:blip r:embed="rId2"/>
          <a:stretch>
            <a:fillRect/>
          </a:stretch>
        </p:blipFill>
        <p:spPr>
          <a:xfrm>
            <a:off x="699186" y="1651991"/>
            <a:ext cx="10681118" cy="3633531"/>
          </a:xfrm>
          <a:prstGeom prst="rect">
            <a:avLst/>
          </a:prstGeom>
        </p:spPr>
      </p:pic>
    </p:spTree>
    <p:extLst>
      <p:ext uri="{BB962C8B-B14F-4D97-AF65-F5344CB8AC3E}">
        <p14:creationId xmlns:p14="http://schemas.microsoft.com/office/powerpoint/2010/main" val="23535239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651" t="-85" r="651" b="6258"/>
          <a:stretch/>
        </p:blipFill>
        <p:spPr>
          <a:xfrm>
            <a:off x="8713159" y="732719"/>
            <a:ext cx="3344130" cy="6016423"/>
          </a:xfrm>
          <a:prstGeom prst="rect">
            <a:avLst/>
          </a:prstGeom>
        </p:spPr>
      </p:pic>
      <p:sp>
        <p:nvSpPr>
          <p:cNvPr id="2" name="标题 1"/>
          <p:cNvSpPr>
            <a:spLocks noGrp="1"/>
          </p:cNvSpPr>
          <p:nvPr>
            <p:ph type="title"/>
          </p:nvPr>
        </p:nvSpPr>
        <p:spPr/>
        <p:txBody>
          <a:bodyPr/>
          <a:lstStyle/>
          <a:p>
            <a:r>
              <a:rPr lang="en-US" altLang="zh-CN" dirty="0"/>
              <a:t>4.7. </a:t>
            </a:r>
            <a:r>
              <a:rPr lang="zh-CN" altLang="en-US" dirty="0"/>
              <a:t>在 </a:t>
            </a:r>
            <a:r>
              <a:rPr lang="en-US" altLang="zh-CN" dirty="0"/>
              <a:t>IIS </a:t>
            </a:r>
            <a:r>
              <a:rPr lang="zh-CN" altLang="en-US" dirty="0"/>
              <a:t>中发布项目（续）</a:t>
            </a:r>
          </a:p>
        </p:txBody>
      </p:sp>
      <p:pic>
        <p:nvPicPr>
          <p:cNvPr id="3" name="图片 2"/>
          <p:cNvPicPr>
            <a:picLocks noChangeAspect="1"/>
          </p:cNvPicPr>
          <p:nvPr/>
        </p:nvPicPr>
        <p:blipFill>
          <a:blip r:embed="rId3"/>
          <a:stretch>
            <a:fillRect/>
          </a:stretch>
        </p:blipFill>
        <p:spPr>
          <a:xfrm>
            <a:off x="6353854" y="1121229"/>
            <a:ext cx="3077103" cy="5584371"/>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a:stretch>
            <a:fillRect/>
          </a:stretch>
        </p:blipFill>
        <p:spPr>
          <a:xfrm>
            <a:off x="277585" y="1122742"/>
            <a:ext cx="5776231" cy="55828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7886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3" name="表格 2"/>
          <p:cNvGraphicFramePr>
            <a:graphicFrameLocks noGrp="1"/>
          </p:cNvGraphicFramePr>
          <p:nvPr>
            <p:extLst>
              <p:ext uri="{D42A27DB-BD31-4B8C-83A1-F6EECF244321}">
                <p14:modId xmlns:p14="http://schemas.microsoft.com/office/powerpoint/2010/main" val="3494067942"/>
              </p:ext>
            </p:extLst>
          </p:nvPr>
        </p:nvGraphicFramePr>
        <p:xfrm>
          <a:off x="285751" y="1519172"/>
          <a:ext cx="11532869" cy="5072601"/>
        </p:xfrm>
        <a:graphic>
          <a:graphicData uri="http://schemas.openxmlformats.org/drawingml/2006/table">
            <a:tbl>
              <a:tblPr firstRow="1" bandRow="1">
                <a:tableStyleId>{91EBBBCC-DAD2-459C-BE2E-F6DE35CF9A28}</a:tableStyleId>
              </a:tblPr>
              <a:tblGrid>
                <a:gridCol w="1243113">
                  <a:extLst>
                    <a:ext uri="{9D8B030D-6E8A-4147-A177-3AD203B41FA5}">
                      <a16:colId xmlns:a16="http://schemas.microsoft.com/office/drawing/2014/main" val="20000"/>
                    </a:ext>
                  </a:extLst>
                </a:gridCol>
                <a:gridCol w="6172779">
                  <a:extLst>
                    <a:ext uri="{9D8B030D-6E8A-4147-A177-3AD203B41FA5}">
                      <a16:colId xmlns:a16="http://schemas.microsoft.com/office/drawing/2014/main" val="20001"/>
                    </a:ext>
                  </a:extLst>
                </a:gridCol>
                <a:gridCol w="1790700">
                  <a:extLst>
                    <a:ext uri="{9D8B030D-6E8A-4147-A177-3AD203B41FA5}">
                      <a16:colId xmlns:a16="http://schemas.microsoft.com/office/drawing/2014/main" val="20002"/>
                    </a:ext>
                  </a:extLst>
                </a:gridCol>
                <a:gridCol w="2326277">
                  <a:extLst>
                    <a:ext uri="{9D8B030D-6E8A-4147-A177-3AD203B41FA5}">
                      <a16:colId xmlns:a16="http://schemas.microsoft.com/office/drawing/2014/main" val="20003"/>
                    </a:ext>
                  </a:extLst>
                </a:gridCol>
              </a:tblGrid>
              <a:tr h="266779">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489446">
                <a:tc>
                  <a:txBody>
                    <a:bodyPr/>
                    <a:lstStyle/>
                    <a:p>
                      <a:r>
                        <a:rPr lang="en-US" altLang="zh-CN" sz="1400" dirty="0">
                          <a:solidFill>
                            <a:schemeClr val="bg1">
                              <a:lumMod val="50000"/>
                            </a:schemeClr>
                          </a:solidFill>
                          <a:effectLst/>
                          <a:latin typeface="+mj-ea"/>
                          <a:ea typeface="+mj-ea"/>
                        </a:rPr>
                        <a:t>M2-001</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手工创建一个空项目，配置成为基本完整的支持 </a:t>
                      </a:r>
                      <a:r>
                        <a:rPr lang="en-US" altLang="zh-CN" sz="1400" dirty="0">
                          <a:solidFill>
                            <a:schemeClr val="bg1">
                              <a:lumMod val="50000"/>
                            </a:schemeClr>
                          </a:solidFill>
                          <a:effectLst/>
                          <a:latin typeface="+mj-ea"/>
                          <a:ea typeface="+mj-ea"/>
                        </a:rPr>
                        <a:t>MVC </a:t>
                      </a:r>
                      <a:r>
                        <a:rPr lang="zh-CN" altLang="en-US" sz="1400" dirty="0">
                          <a:solidFill>
                            <a:schemeClr val="bg1">
                              <a:lumMod val="50000"/>
                            </a:schemeClr>
                          </a:solidFill>
                          <a:effectLst/>
                          <a:latin typeface="+mj-ea"/>
                          <a:ea typeface="+mj-ea"/>
                        </a:rPr>
                        <a:t>的项目，相应的 </a:t>
                      </a:r>
                      <a:r>
                        <a:rPr lang="en-US" altLang="zh-CN" sz="1400" dirty="0">
                          <a:solidFill>
                            <a:schemeClr val="bg1">
                              <a:lumMod val="50000"/>
                            </a:schemeClr>
                          </a:solidFill>
                          <a:effectLst/>
                          <a:latin typeface="+mj-ea"/>
                          <a:ea typeface="+mj-ea"/>
                        </a:rPr>
                        <a:t>VS </a:t>
                      </a:r>
                      <a:r>
                        <a:rPr lang="zh-CN" altLang="en-US" sz="1400" dirty="0">
                          <a:solidFill>
                            <a:schemeClr val="bg1">
                              <a:lumMod val="50000"/>
                            </a:schemeClr>
                          </a:solidFill>
                          <a:effectLst/>
                          <a:latin typeface="+mj-ea"/>
                          <a:ea typeface="+mj-ea"/>
                        </a:rPr>
                        <a:t>方案统一使用：用户名</a:t>
                      </a:r>
                      <a:r>
                        <a:rPr lang="en-US" altLang="zh-CN" sz="1400" dirty="0">
                          <a:solidFill>
                            <a:schemeClr val="bg1">
                              <a:lumMod val="50000"/>
                            </a:schemeClr>
                          </a:solidFill>
                          <a:effectLst/>
                          <a:latin typeface="+mj-ea"/>
                          <a:ea typeface="+mj-ea"/>
                        </a:rPr>
                        <a:t>+</a:t>
                      </a:r>
                      <a:r>
                        <a:rPr lang="en-US" altLang="zh-CN" sz="1400" dirty="0" err="1">
                          <a:solidFill>
                            <a:schemeClr val="bg1">
                              <a:lumMod val="50000"/>
                            </a:schemeClr>
                          </a:solidFill>
                          <a:effectLst/>
                          <a:latin typeface="+mj-ea"/>
                          <a:ea typeface="+mj-ea"/>
                        </a:rPr>
                        <a:t>Custom.App</a:t>
                      </a:r>
                      <a:r>
                        <a:rPr lang="en-US" altLang="zh-CN" sz="1400" dirty="0">
                          <a:solidFill>
                            <a:schemeClr val="bg1">
                              <a:lumMod val="50000"/>
                            </a:schemeClr>
                          </a:solidFill>
                          <a:effectLst/>
                          <a:latin typeface="+mj-ea"/>
                          <a:ea typeface="+mj-ea"/>
                        </a:rPr>
                        <a:t> </a:t>
                      </a:r>
                      <a:r>
                        <a:rPr lang="zh-CN" altLang="en-US" sz="1400" dirty="0">
                          <a:solidFill>
                            <a:schemeClr val="bg1">
                              <a:lumMod val="50000"/>
                            </a:schemeClr>
                          </a:solidFill>
                          <a:effectLst/>
                          <a:latin typeface="+mj-ea"/>
                          <a:ea typeface="+mj-ea"/>
                        </a:rPr>
                        <a:t>命名，项目名称统一使用：</a:t>
                      </a:r>
                      <a:r>
                        <a:rPr lang="zh-CN" altLang="en-US" sz="1400" kern="1200" dirty="0">
                          <a:solidFill>
                            <a:schemeClr val="bg1">
                              <a:lumMod val="50000"/>
                            </a:schemeClr>
                          </a:solidFill>
                          <a:effectLst/>
                          <a:latin typeface="+mj-ea"/>
                          <a:ea typeface="+mj-ea"/>
                          <a:cs typeface="+mn-cs"/>
                        </a:rPr>
                        <a:t>用户名</a:t>
                      </a:r>
                      <a:r>
                        <a:rPr lang="en-US" altLang="zh-CN" sz="1400" kern="1200" dirty="0">
                          <a:solidFill>
                            <a:schemeClr val="bg1">
                              <a:lumMod val="50000"/>
                            </a:schemeClr>
                          </a:solidFill>
                          <a:effectLst/>
                          <a:latin typeface="+mj-ea"/>
                          <a:ea typeface="+mj-ea"/>
                          <a:cs typeface="+mn-cs"/>
                        </a:rPr>
                        <a:t>+Custom.App01</a:t>
                      </a:r>
                      <a:r>
                        <a:rPr lang="zh-CN" altLang="en-US" sz="1400" kern="1200" dirty="0">
                          <a:solidFill>
                            <a:schemeClr val="bg1">
                              <a:lumMod val="50000"/>
                            </a:schemeClr>
                          </a:solidFill>
                          <a:effectLst/>
                          <a:latin typeface="+mj-ea"/>
                          <a:ea typeface="+mj-ea"/>
                          <a:cs typeface="+mn-cs"/>
                        </a:rPr>
                        <a:t>命名</a:t>
                      </a:r>
                      <a:r>
                        <a:rPr lang="zh-CN" altLang="en-US" sz="1400" dirty="0">
                          <a:solidFill>
                            <a:schemeClr val="bg1">
                              <a:lumMod val="50000"/>
                            </a:schemeClr>
                          </a:solidFill>
                          <a:effectLst/>
                          <a:latin typeface="+mj-ea"/>
                          <a:ea typeface="+mj-ea"/>
                        </a:rPr>
                        <a:t>。</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与</a:t>
                      </a:r>
                      <a:r>
                        <a:rPr lang="en-US" altLang="zh-CN" sz="1400" dirty="0">
                          <a:solidFill>
                            <a:schemeClr val="bg1">
                              <a:lumMod val="50000"/>
                            </a:schemeClr>
                          </a:solidFill>
                          <a:effectLst/>
                          <a:latin typeface="+mj-ea"/>
                          <a:ea typeface="+mj-ea"/>
                        </a:rPr>
                        <a:t>M1-001</a:t>
                      </a:r>
                      <a:r>
                        <a:rPr lang="zh-CN" altLang="en-US" sz="1400" dirty="0">
                          <a:solidFill>
                            <a:schemeClr val="bg1">
                              <a:lumMod val="50000"/>
                            </a:schemeClr>
                          </a:solidFill>
                          <a:effectLst/>
                          <a:latin typeface="+mj-ea"/>
                          <a:ea typeface="+mj-ea"/>
                        </a:rPr>
                        <a:t>相同</a:t>
                      </a:r>
                    </a:p>
                  </a:txBody>
                  <a:tcPr/>
                </a:tc>
                <a:extLst>
                  <a:ext uri="{0D108BD9-81ED-4DB2-BD59-A6C34878D82A}">
                    <a16:rowId xmlns:a16="http://schemas.microsoft.com/office/drawing/2014/main" val="10001"/>
                  </a:ext>
                </a:extLst>
              </a:tr>
              <a:tr h="346691">
                <a:tc>
                  <a:txBody>
                    <a:bodyPr/>
                    <a:lstStyle/>
                    <a:p>
                      <a:r>
                        <a:rPr lang="en-US" altLang="zh-CN" sz="1400" dirty="0">
                          <a:solidFill>
                            <a:schemeClr val="bg1">
                              <a:lumMod val="50000"/>
                            </a:schemeClr>
                          </a:solidFill>
                          <a:effectLst/>
                          <a:latin typeface="+mj-ea"/>
                          <a:ea typeface="+mj-ea"/>
                        </a:rPr>
                        <a:t>M2-002</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参考课堂范例，应用课堂授课的方式，创建一个实现书籍数据增删查改的应用，书籍的属性为</a:t>
                      </a:r>
                      <a:r>
                        <a:rPr lang="en-US" altLang="zh-CN" sz="1400" dirty="0">
                          <a:solidFill>
                            <a:schemeClr val="bg1">
                              <a:lumMod val="50000"/>
                            </a:schemeClr>
                          </a:solidFill>
                          <a:effectLst/>
                          <a:latin typeface="+mj-ea"/>
                          <a:ea typeface="+mj-ea"/>
                        </a:rPr>
                        <a:t>ISBN</a:t>
                      </a:r>
                      <a:r>
                        <a:rPr lang="zh-CN" altLang="en-US" sz="1400" dirty="0">
                          <a:solidFill>
                            <a:schemeClr val="bg1">
                              <a:lumMod val="50000"/>
                            </a:schemeClr>
                          </a:solidFill>
                          <a:effectLst/>
                          <a:latin typeface="+mj-ea"/>
                          <a:ea typeface="+mj-ea"/>
                        </a:rPr>
                        <a:t>，书名、作者、出版社、发行日期，内容简介。</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同上</a:t>
                      </a:r>
                    </a:p>
                  </a:txBody>
                  <a:tcPr/>
                </a:tc>
                <a:extLst>
                  <a:ext uri="{0D108BD9-81ED-4DB2-BD59-A6C34878D82A}">
                    <a16:rowId xmlns:a16="http://schemas.microsoft.com/office/drawing/2014/main" val="10002"/>
                  </a:ext>
                </a:extLst>
              </a:tr>
              <a:tr h="2967919">
                <a:tc>
                  <a:txBody>
                    <a:bodyPr/>
                    <a:lstStyle/>
                    <a:p>
                      <a:r>
                        <a:rPr lang="en-US" altLang="zh-CN" sz="1400" dirty="0">
                          <a:solidFill>
                            <a:schemeClr val="bg1">
                              <a:lumMod val="50000"/>
                            </a:schemeClr>
                          </a:solidFill>
                          <a:effectLst/>
                          <a:latin typeface="+mj-ea"/>
                          <a:ea typeface="+mj-ea"/>
                        </a:rPr>
                        <a:t>M2-003</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在项目</a:t>
                      </a:r>
                      <a:r>
                        <a:rPr lang="zh-CN" altLang="en-US" sz="1400" baseline="0" dirty="0">
                          <a:solidFill>
                            <a:schemeClr val="bg1">
                              <a:lumMod val="50000"/>
                            </a:schemeClr>
                          </a:solidFill>
                          <a:effectLst/>
                          <a:latin typeface="+mj-ea"/>
                          <a:ea typeface="+mj-ea"/>
                        </a:rPr>
                        <a:t> </a:t>
                      </a:r>
                      <a:r>
                        <a:rPr lang="en-US" altLang="zh-CN" sz="1400" baseline="0" dirty="0">
                          <a:solidFill>
                            <a:schemeClr val="bg1">
                              <a:lumMod val="50000"/>
                            </a:schemeClr>
                          </a:solidFill>
                          <a:effectLst/>
                          <a:latin typeface="+mj-ea"/>
                          <a:ea typeface="+mj-ea"/>
                        </a:rPr>
                        <a:t>Custom.App01 </a:t>
                      </a:r>
                      <a:r>
                        <a:rPr lang="zh-CN" altLang="en-US" sz="1400" baseline="0" dirty="0">
                          <a:solidFill>
                            <a:schemeClr val="bg1">
                              <a:lumMod val="50000"/>
                            </a:schemeClr>
                          </a:solidFill>
                          <a:effectLst/>
                          <a:latin typeface="+mj-ea"/>
                          <a:ea typeface="+mj-ea"/>
                        </a:rPr>
                        <a:t>中，针对下列</a:t>
                      </a:r>
                      <a:r>
                        <a:rPr lang="zh-CN" altLang="en-US" sz="1400" dirty="0">
                          <a:solidFill>
                            <a:schemeClr val="bg1">
                              <a:lumMod val="50000"/>
                            </a:schemeClr>
                          </a:solidFill>
                          <a:effectLst/>
                          <a:latin typeface="+mj-ea"/>
                          <a:ea typeface="+mj-ea"/>
                        </a:rPr>
                        <a:t>列表，要求增加单击表头“姓名”可以按照 </a:t>
                      </a:r>
                      <a:r>
                        <a:rPr lang="en-US" altLang="zh-CN" sz="1400" dirty="0">
                          <a:solidFill>
                            <a:schemeClr val="bg1">
                              <a:lumMod val="50000"/>
                            </a:schemeClr>
                          </a:solidFill>
                          <a:effectLst/>
                          <a:latin typeface="+mj-ea"/>
                          <a:ea typeface="+mj-ea"/>
                        </a:rPr>
                        <a:t>Name </a:t>
                      </a:r>
                      <a:r>
                        <a:rPr lang="zh-CN" altLang="en-US" sz="1400" dirty="0">
                          <a:solidFill>
                            <a:schemeClr val="bg1">
                              <a:lumMod val="50000"/>
                            </a:schemeClr>
                          </a:solidFill>
                          <a:effectLst/>
                          <a:latin typeface="+mj-ea"/>
                          <a:ea typeface="+mj-ea"/>
                        </a:rPr>
                        <a:t>属性进行排序（升序</a:t>
                      </a:r>
                      <a:r>
                        <a:rPr lang="en-US" altLang="zh-CN" sz="1400" dirty="0">
                          <a:solidFill>
                            <a:schemeClr val="bg1">
                              <a:lumMod val="50000"/>
                            </a:schemeClr>
                          </a:solidFill>
                          <a:effectLst/>
                          <a:latin typeface="+mj-ea"/>
                          <a:ea typeface="+mj-ea"/>
                        </a:rPr>
                        <a:t>/</a:t>
                      </a:r>
                      <a:r>
                        <a:rPr lang="zh-CN" altLang="en-US" sz="1400" dirty="0">
                          <a:solidFill>
                            <a:schemeClr val="bg1">
                              <a:lumMod val="50000"/>
                            </a:schemeClr>
                          </a:solidFill>
                          <a:effectLst/>
                          <a:latin typeface="+mj-ea"/>
                          <a:ea typeface="+mj-ea"/>
                        </a:rPr>
                        <a:t>降序轮换），请实现。</a:t>
                      </a:r>
                      <a:endParaRPr lang="en-US" altLang="zh-CN" sz="1400" dirty="0">
                        <a:solidFill>
                          <a:schemeClr val="bg1">
                            <a:lumMod val="50000"/>
                          </a:schemeClr>
                        </a:solidFill>
                        <a:effectLst/>
                        <a:latin typeface="+mj-ea"/>
                        <a:ea typeface="+mj-ea"/>
                      </a:endParaRPr>
                    </a:p>
                    <a:p>
                      <a:endParaRPr lang="en-US" altLang="zh-CN" sz="1400" dirty="0">
                        <a:solidFill>
                          <a:schemeClr val="bg1">
                            <a:lumMod val="50000"/>
                          </a:schemeClr>
                        </a:solidFill>
                        <a:effectLst/>
                        <a:latin typeface="+mj-ea"/>
                        <a:ea typeface="+mj-ea"/>
                      </a:endParaRPr>
                    </a:p>
                    <a:p>
                      <a:endParaRPr lang="en-US" altLang="zh-CN" sz="1400" dirty="0">
                        <a:solidFill>
                          <a:schemeClr val="bg1">
                            <a:lumMod val="50000"/>
                          </a:schemeClr>
                        </a:solidFill>
                        <a:effectLst/>
                        <a:latin typeface="+mj-ea"/>
                        <a:ea typeface="+mj-ea"/>
                      </a:endParaRPr>
                    </a:p>
                    <a:p>
                      <a:endParaRPr lang="en-US" altLang="zh-CN" sz="1400" dirty="0">
                        <a:solidFill>
                          <a:schemeClr val="bg1">
                            <a:lumMod val="50000"/>
                          </a:schemeClr>
                        </a:solidFill>
                        <a:effectLst/>
                        <a:latin typeface="+mj-ea"/>
                        <a:ea typeface="+mj-ea"/>
                      </a:endParaRPr>
                    </a:p>
                    <a:p>
                      <a:endParaRPr lang="en-US" altLang="zh-CN" sz="1400" dirty="0">
                        <a:solidFill>
                          <a:schemeClr val="bg1">
                            <a:lumMod val="50000"/>
                          </a:schemeClr>
                        </a:solidFill>
                        <a:effectLst/>
                        <a:latin typeface="+mj-ea"/>
                        <a:ea typeface="+mj-ea"/>
                      </a:endParaRPr>
                    </a:p>
                    <a:p>
                      <a:endParaRPr lang="en-US" altLang="zh-CN" sz="1400" dirty="0">
                        <a:solidFill>
                          <a:schemeClr val="bg1">
                            <a:lumMod val="50000"/>
                          </a:schemeClr>
                        </a:solidFill>
                        <a:effectLst/>
                        <a:latin typeface="+mj-ea"/>
                        <a:ea typeface="+mj-ea"/>
                      </a:endParaRPr>
                    </a:p>
                    <a:p>
                      <a:endParaRPr lang="en-US" altLang="zh-CN" sz="1400" dirty="0">
                        <a:solidFill>
                          <a:schemeClr val="bg1">
                            <a:lumMod val="50000"/>
                          </a:schemeClr>
                        </a:solidFill>
                        <a:effectLst/>
                        <a:latin typeface="+mj-ea"/>
                        <a:ea typeface="+mj-ea"/>
                      </a:endParaRPr>
                    </a:p>
                    <a:p>
                      <a:endParaRPr lang="en-US" altLang="zh-CN" sz="1400" dirty="0">
                        <a:solidFill>
                          <a:schemeClr val="bg1">
                            <a:lumMod val="50000"/>
                          </a:schemeClr>
                        </a:solidFill>
                        <a:effectLst/>
                        <a:latin typeface="+mj-ea"/>
                        <a:ea typeface="+mj-ea"/>
                      </a:endParaRPr>
                    </a:p>
                    <a:p>
                      <a:endParaRPr lang="en-US" altLang="zh-CN" sz="1400" dirty="0">
                        <a:solidFill>
                          <a:schemeClr val="bg1">
                            <a:lumMod val="50000"/>
                          </a:schemeClr>
                        </a:solidFill>
                        <a:effectLst/>
                        <a:latin typeface="+mj-ea"/>
                        <a:ea typeface="+mj-ea"/>
                      </a:endParaRPr>
                    </a:p>
                    <a:p>
                      <a:endParaRPr lang="en-US" altLang="zh-CN" sz="1400" dirty="0">
                        <a:solidFill>
                          <a:schemeClr val="bg1">
                            <a:lumMod val="50000"/>
                          </a:schemeClr>
                        </a:solidFill>
                        <a:effectLst/>
                        <a:latin typeface="+mj-ea"/>
                        <a:ea typeface="+mj-ea"/>
                      </a:endParaRPr>
                    </a:p>
                    <a:p>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同上</a:t>
                      </a:r>
                    </a:p>
                  </a:txBody>
                  <a:tcPr/>
                </a:tc>
                <a:extLst>
                  <a:ext uri="{0D108BD9-81ED-4DB2-BD59-A6C34878D82A}">
                    <a16:rowId xmlns:a16="http://schemas.microsoft.com/office/drawing/2014/main" val="10003"/>
                  </a:ext>
                </a:extLst>
              </a:tr>
              <a:tr h="550202">
                <a:tc>
                  <a:txBody>
                    <a:bodyPr/>
                    <a:lstStyle/>
                    <a:p>
                      <a:r>
                        <a:rPr lang="en-US" altLang="zh-CN" sz="1400" dirty="0">
                          <a:solidFill>
                            <a:schemeClr val="bg1">
                              <a:lumMod val="50000"/>
                            </a:schemeClr>
                          </a:solidFill>
                          <a:effectLst/>
                          <a:latin typeface="+mj-ea"/>
                          <a:ea typeface="+mj-ea"/>
                        </a:rPr>
                        <a:t>M2-004</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在项目 </a:t>
                      </a:r>
                      <a:r>
                        <a:rPr lang="en-US" altLang="zh-CN" sz="1400" dirty="0">
                          <a:solidFill>
                            <a:schemeClr val="bg1">
                              <a:lumMod val="50000"/>
                            </a:schemeClr>
                          </a:solidFill>
                          <a:effectLst/>
                          <a:latin typeface="+mj-ea"/>
                          <a:ea typeface="+mj-ea"/>
                        </a:rPr>
                        <a:t>Custom.App01 </a:t>
                      </a:r>
                      <a:r>
                        <a:rPr lang="zh-CN" altLang="en-US" sz="1400" dirty="0">
                          <a:solidFill>
                            <a:schemeClr val="bg1">
                              <a:lumMod val="50000"/>
                            </a:schemeClr>
                          </a:solidFill>
                          <a:effectLst/>
                          <a:latin typeface="+mj-ea"/>
                          <a:ea typeface="+mj-ea"/>
                        </a:rPr>
                        <a:t>中，请为</a:t>
                      </a:r>
                      <a:r>
                        <a:rPr lang="en-US" altLang="zh-CN" sz="1400" dirty="0">
                          <a:solidFill>
                            <a:schemeClr val="bg1">
                              <a:lumMod val="50000"/>
                            </a:schemeClr>
                          </a:solidFill>
                          <a:effectLst/>
                          <a:latin typeface="+mj-ea"/>
                          <a:ea typeface="+mj-ea"/>
                        </a:rPr>
                        <a:t>Person</a:t>
                      </a:r>
                      <a:r>
                        <a:rPr lang="zh-CN" altLang="en-US" sz="1400" dirty="0">
                          <a:solidFill>
                            <a:schemeClr val="bg1">
                              <a:lumMod val="50000"/>
                            </a:schemeClr>
                          </a:solidFill>
                          <a:effectLst/>
                          <a:latin typeface="+mj-ea"/>
                          <a:ea typeface="+mj-ea"/>
                        </a:rPr>
                        <a:t>增加一个 性别 属性，要求使用 </a:t>
                      </a:r>
                      <a:r>
                        <a:rPr lang="en-US" altLang="zh-CN" sz="1400" dirty="0">
                          <a:solidFill>
                            <a:schemeClr val="bg1">
                              <a:lumMod val="50000"/>
                            </a:schemeClr>
                          </a:solidFill>
                          <a:effectLst/>
                          <a:latin typeface="+mj-ea"/>
                          <a:ea typeface="+mj-ea"/>
                        </a:rPr>
                        <a:t>bool </a:t>
                      </a:r>
                      <a:r>
                        <a:rPr lang="zh-CN" altLang="en-US" sz="1400" dirty="0">
                          <a:solidFill>
                            <a:schemeClr val="bg1">
                              <a:lumMod val="50000"/>
                            </a:schemeClr>
                          </a:solidFill>
                          <a:effectLst/>
                          <a:latin typeface="+mj-ea"/>
                          <a:ea typeface="+mj-ea"/>
                        </a:rPr>
                        <a:t>类型表示，课程源代码中补充相应的处理代码。</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同上</a:t>
                      </a:r>
                    </a:p>
                  </a:txBody>
                  <a:tcPr/>
                </a:tc>
                <a:extLst>
                  <a:ext uri="{0D108BD9-81ED-4DB2-BD59-A6C34878D82A}">
                    <a16:rowId xmlns:a16="http://schemas.microsoft.com/office/drawing/2014/main" val="1677754250"/>
                  </a:ext>
                </a:extLst>
              </a:tr>
            </a:tbl>
          </a:graphicData>
        </a:graphic>
      </p:graphicFrame>
      <p:pic>
        <p:nvPicPr>
          <p:cNvPr id="2" name="图片 1"/>
          <p:cNvPicPr>
            <a:picLocks noChangeAspect="1"/>
          </p:cNvPicPr>
          <p:nvPr/>
        </p:nvPicPr>
        <p:blipFill rotWithShape="1">
          <a:blip r:embed="rId2"/>
          <a:srcRect r="25680"/>
          <a:stretch/>
        </p:blipFill>
        <p:spPr>
          <a:xfrm>
            <a:off x="1638299" y="3706891"/>
            <a:ext cx="5704115" cy="2215613"/>
          </a:xfrm>
          <a:prstGeom prst="rect">
            <a:avLst/>
          </a:prstGeom>
        </p:spPr>
      </p:pic>
    </p:spTree>
    <p:extLst>
      <p:ext uri="{BB962C8B-B14F-4D97-AF65-F5344CB8AC3E}">
        <p14:creationId xmlns:p14="http://schemas.microsoft.com/office/powerpoint/2010/main" val="37134447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课程业务场景的基本说明：企业部门与人员管理</a:t>
            </a:r>
          </a:p>
        </p:txBody>
      </p:sp>
      <p:pic>
        <p:nvPicPr>
          <p:cNvPr id="3" name="图片 2"/>
          <p:cNvPicPr>
            <a:picLocks noChangeAspect="1"/>
          </p:cNvPicPr>
          <p:nvPr/>
        </p:nvPicPr>
        <p:blipFill>
          <a:blip r:embed="rId2"/>
          <a:stretch>
            <a:fillRect/>
          </a:stretch>
        </p:blipFill>
        <p:spPr>
          <a:xfrm>
            <a:off x="1556656" y="946970"/>
            <a:ext cx="9560379" cy="5392598"/>
          </a:xfrm>
          <a:prstGeom prst="rect">
            <a:avLst/>
          </a:prstGeom>
        </p:spPr>
      </p:pic>
    </p:spTree>
    <p:extLst>
      <p:ext uri="{BB962C8B-B14F-4D97-AF65-F5344CB8AC3E}">
        <p14:creationId xmlns:p14="http://schemas.microsoft.com/office/powerpoint/2010/main" val="11044481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模型：业务实体定义</a:t>
            </a:r>
          </a:p>
        </p:txBody>
      </p:sp>
      <p:pic>
        <p:nvPicPr>
          <p:cNvPr id="3" name="图片 2"/>
          <p:cNvPicPr>
            <a:picLocks noChangeAspect="1"/>
          </p:cNvPicPr>
          <p:nvPr/>
        </p:nvPicPr>
        <p:blipFill>
          <a:blip r:embed="rId2"/>
          <a:stretch>
            <a:fillRect/>
          </a:stretch>
        </p:blipFill>
        <p:spPr>
          <a:xfrm>
            <a:off x="1099580" y="1051812"/>
            <a:ext cx="9992840" cy="4565216"/>
          </a:xfrm>
          <a:prstGeom prst="rect">
            <a:avLst/>
          </a:prstGeom>
        </p:spPr>
      </p:pic>
    </p:spTree>
    <p:extLst>
      <p:ext uri="{BB962C8B-B14F-4D97-AF65-F5344CB8AC3E}">
        <p14:creationId xmlns:p14="http://schemas.microsoft.com/office/powerpoint/2010/main" val="9778835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 </a:t>
            </a:r>
            <a:r>
              <a:rPr lang="zh-CN" altLang="en-US" dirty="0"/>
              <a:t>关于</a:t>
            </a:r>
            <a:r>
              <a:rPr lang="en-US" altLang="zh-CN" dirty="0"/>
              <a:t>POCO</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488372833"/>
              </p:ext>
            </p:extLst>
          </p:nvPr>
        </p:nvGraphicFramePr>
        <p:xfrm>
          <a:off x="484628" y="968406"/>
          <a:ext cx="11074582" cy="5383408"/>
        </p:xfrm>
        <a:graphic>
          <a:graphicData uri="http://schemas.openxmlformats.org/drawingml/2006/table">
            <a:tbl>
              <a:tblPr firstRow="1" bandRow="1">
                <a:effectLst/>
                <a:tableStyleId>{5C22544A-7EE6-4342-B048-85BDC9FD1C3A}</a:tableStyleId>
              </a:tblPr>
              <a:tblGrid>
                <a:gridCol w="2008201">
                  <a:extLst>
                    <a:ext uri="{9D8B030D-6E8A-4147-A177-3AD203B41FA5}">
                      <a16:colId xmlns:a16="http://schemas.microsoft.com/office/drawing/2014/main" val="20000"/>
                    </a:ext>
                  </a:extLst>
                </a:gridCol>
                <a:gridCol w="9066381">
                  <a:extLst>
                    <a:ext uri="{9D8B030D-6E8A-4147-A177-3AD203B41FA5}">
                      <a16:colId xmlns:a16="http://schemas.microsoft.com/office/drawing/2014/main" val="20001"/>
                    </a:ext>
                  </a:extLst>
                </a:gridCol>
              </a:tblGrid>
              <a:tr h="441294">
                <a:tc>
                  <a:txBody>
                    <a:bodyPr/>
                    <a:lstStyle/>
                    <a:p>
                      <a:pPr algn="r"/>
                      <a:r>
                        <a:rPr lang="en-US" altLang="zh-CN" sz="1800" b="0" dirty="0">
                          <a:solidFill>
                            <a:schemeClr val="bg1">
                              <a:lumMod val="50000"/>
                            </a:schemeClr>
                          </a:solidFill>
                          <a:latin typeface="+mj-ea"/>
                          <a:ea typeface="+mj-ea"/>
                        </a:rPr>
                        <a:t>POCO</a:t>
                      </a:r>
                      <a:r>
                        <a:rPr lang="zh-CN" altLang="en-US" sz="1800" b="0" dirty="0">
                          <a:solidFill>
                            <a:schemeClr val="bg1">
                              <a:lumMod val="50000"/>
                            </a:schemeClr>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bg1">
                              <a:lumMod val="50000"/>
                            </a:schemeClr>
                          </a:solidFill>
                          <a:latin typeface="+mj-ea"/>
                          <a:ea typeface="+mj-ea"/>
                        </a:rPr>
                        <a:t>Plain ordinary C# object </a:t>
                      </a:r>
                      <a:r>
                        <a:rPr lang="zh-CN" altLang="en-US" sz="1800" b="0" dirty="0">
                          <a:solidFill>
                            <a:schemeClr val="bg1">
                              <a:lumMod val="50000"/>
                            </a:schemeClr>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51757">
                <a:tc>
                  <a:txBody>
                    <a:bodyPr/>
                    <a:lstStyle/>
                    <a:p>
                      <a:pPr algn="r"/>
                      <a:r>
                        <a:rPr lang="zh-CN" altLang="en-US" sz="1800" b="0" dirty="0">
                          <a:solidFill>
                            <a:schemeClr val="bg1">
                              <a:lumMod val="50000"/>
                            </a:schemeClr>
                          </a:solidFill>
                          <a:latin typeface="+mj-ea"/>
                          <a:ea typeface="+mj-ea"/>
                        </a:rPr>
                        <a:t>含义：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没有从任何领域以外的其它因素继承、实现接口，更没有被其它框架侵入的</a:t>
                      </a:r>
                      <a:r>
                        <a:rPr lang="en-US" altLang="zh-CN" sz="1800" b="0" kern="1200" dirty="0">
                          <a:solidFill>
                            <a:schemeClr val="bg1">
                              <a:lumMod val="50000"/>
                            </a:schemeClr>
                          </a:solidFill>
                          <a:latin typeface="+mj-ea"/>
                          <a:ea typeface="+mj-ea"/>
                          <a:cs typeface="+mn-cs"/>
                        </a:rPr>
                        <a:t>C#</a:t>
                      </a:r>
                      <a:r>
                        <a:rPr lang="zh-CN" altLang="en-US" sz="1800" b="0" kern="1200" dirty="0">
                          <a:solidFill>
                            <a:schemeClr val="bg1">
                              <a:lumMod val="50000"/>
                            </a:schemeClr>
                          </a:solidFill>
                          <a:latin typeface="+mj-ea"/>
                          <a:ea typeface="+mj-ea"/>
                          <a:cs typeface="+mn-cs"/>
                        </a:rPr>
                        <a:t>对象；</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4543">
                <a:tc>
                  <a:txBody>
                    <a:bodyPr/>
                    <a:lstStyle/>
                    <a:p>
                      <a:pPr algn="r"/>
                      <a:r>
                        <a:rPr lang="zh-CN" altLang="en-US" sz="1800" b="0" dirty="0">
                          <a:solidFill>
                            <a:schemeClr val="bg1">
                              <a:lumMod val="50000"/>
                            </a:schemeClr>
                          </a:solidFill>
                          <a:latin typeface="+mj-ea"/>
                          <a:ea typeface="+mj-ea"/>
                        </a:rPr>
                        <a:t>特点：</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无参构造函数，每个字段都有 </a:t>
                      </a:r>
                      <a:r>
                        <a:rPr lang="en-US" altLang="zh-CN" sz="1800" b="0" kern="1200" dirty="0">
                          <a:solidFill>
                            <a:schemeClr val="bg1">
                              <a:lumMod val="50000"/>
                            </a:schemeClr>
                          </a:solidFill>
                          <a:latin typeface="+mj-ea"/>
                          <a:ea typeface="+mj-ea"/>
                          <a:cs typeface="+mn-cs"/>
                        </a:rPr>
                        <a:t>getter</a:t>
                      </a:r>
                      <a:r>
                        <a:rPr lang="zh-CN" altLang="en-US" sz="1800" b="0" kern="1200" dirty="0">
                          <a:solidFill>
                            <a:schemeClr val="bg1">
                              <a:lumMod val="50000"/>
                            </a:schemeClr>
                          </a:solidFill>
                          <a:latin typeface="+mj-ea"/>
                          <a:ea typeface="+mj-ea"/>
                          <a:cs typeface="+mn-cs"/>
                        </a:rPr>
                        <a:t>，</a:t>
                      </a:r>
                      <a:r>
                        <a:rPr lang="en-US" altLang="zh-CN" sz="1800" b="0" kern="1200" dirty="0">
                          <a:solidFill>
                            <a:schemeClr val="bg1">
                              <a:lumMod val="50000"/>
                            </a:schemeClr>
                          </a:solidFill>
                          <a:latin typeface="+mj-ea"/>
                          <a:ea typeface="+mj-ea"/>
                          <a:cs typeface="+mn-cs"/>
                        </a:rPr>
                        <a:t>setter </a:t>
                      </a:r>
                      <a:r>
                        <a:rPr lang="zh-CN" altLang="en-US" sz="1800" b="0" kern="1200" dirty="0">
                          <a:solidFill>
                            <a:schemeClr val="bg1">
                              <a:lumMod val="50000"/>
                            </a:schemeClr>
                          </a:solidFill>
                          <a:latin typeface="+mj-ea"/>
                          <a:ea typeface="+mj-ea"/>
                          <a:cs typeface="+mn-cs"/>
                        </a:rPr>
                        <a:t>的</a:t>
                      </a:r>
                      <a:r>
                        <a:rPr lang="en-US" altLang="zh-CN" sz="1800" b="0" kern="1200" dirty="0">
                          <a:solidFill>
                            <a:schemeClr val="bg1">
                              <a:lumMod val="50000"/>
                            </a:schemeClr>
                          </a:solidFill>
                          <a:latin typeface="+mj-ea"/>
                          <a:ea typeface="+mj-ea"/>
                          <a:cs typeface="+mn-cs"/>
                        </a:rPr>
                        <a:t> C# </a:t>
                      </a:r>
                      <a:r>
                        <a:rPr lang="zh-CN" altLang="en-US" sz="1800" b="0" kern="1200" dirty="0">
                          <a:solidFill>
                            <a:schemeClr val="bg1">
                              <a:lumMod val="50000"/>
                            </a:schemeClr>
                          </a:solidFill>
                          <a:latin typeface="+mj-ea"/>
                          <a:ea typeface="+mj-ea"/>
                          <a:cs typeface="+mn-cs"/>
                        </a:rPr>
                        <a:t>类；可以与编程语言无关；</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66157">
                <a:tc>
                  <a:txBody>
                    <a:bodyPr/>
                    <a:lstStyle/>
                    <a:p>
                      <a:pPr algn="r"/>
                      <a:r>
                        <a:rPr lang="zh-CN" altLang="en-US" sz="1800" b="0" dirty="0">
                          <a:solidFill>
                            <a:schemeClr val="bg1">
                              <a:lumMod val="50000"/>
                            </a:schemeClr>
                          </a:solidFill>
                          <a:latin typeface="+mj-ea"/>
                          <a:ea typeface="+mj-ea"/>
                        </a:rPr>
                        <a:t>持久化处理：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对应关系数据库的表对象；通过实现持久化接口（</a:t>
                      </a:r>
                      <a:r>
                        <a:rPr lang="en-US" altLang="zh-CN" sz="1800" b="0" kern="1200" dirty="0">
                          <a:solidFill>
                            <a:schemeClr val="bg1">
                              <a:lumMod val="50000"/>
                            </a:schemeClr>
                          </a:solidFill>
                          <a:latin typeface="+mj-ea"/>
                          <a:ea typeface="+mj-ea"/>
                          <a:cs typeface="+mn-cs"/>
                        </a:rPr>
                        <a:t>CURD</a:t>
                      </a:r>
                      <a:r>
                        <a:rPr lang="zh-CN" altLang="en-US" sz="1800" b="0" kern="1200" dirty="0">
                          <a:solidFill>
                            <a:schemeClr val="bg1">
                              <a:lumMod val="50000"/>
                            </a:schemeClr>
                          </a:solidFill>
                          <a:latin typeface="+mj-ea"/>
                          <a:ea typeface="+mj-ea"/>
                          <a:cs typeface="+mn-cs"/>
                        </a:rPr>
                        <a:t>），实现对关系数据库数据访问处理，使用 </a:t>
                      </a:r>
                      <a:r>
                        <a:rPr lang="en-US" altLang="zh-CN" sz="1800" b="0" kern="1200" dirty="0">
                          <a:solidFill>
                            <a:schemeClr val="bg1">
                              <a:lumMod val="50000"/>
                            </a:schemeClr>
                          </a:solidFill>
                          <a:latin typeface="+mj-ea"/>
                          <a:ea typeface="+mj-ea"/>
                          <a:cs typeface="+mn-cs"/>
                        </a:rPr>
                        <a:t>ORM </a:t>
                      </a:r>
                      <a:r>
                        <a:rPr lang="zh-CN" altLang="en-US" sz="1800" b="0" kern="1200" dirty="0">
                          <a:solidFill>
                            <a:schemeClr val="bg1">
                              <a:lumMod val="50000"/>
                            </a:schemeClr>
                          </a:solidFill>
                          <a:latin typeface="+mj-ea"/>
                          <a:ea typeface="+mj-ea"/>
                          <a:cs typeface="+mn-cs"/>
                        </a:rPr>
                        <a:t>就是要让数据库表对象在使用上尽量和 </a:t>
                      </a:r>
                      <a:r>
                        <a:rPr lang="en-US" altLang="zh-CN" sz="1800" b="0" kern="1200" dirty="0">
                          <a:solidFill>
                            <a:schemeClr val="bg1">
                              <a:lumMod val="50000"/>
                            </a:schemeClr>
                          </a:solidFill>
                          <a:latin typeface="+mj-ea"/>
                          <a:ea typeface="+mj-ea"/>
                          <a:cs typeface="+mn-cs"/>
                        </a:rPr>
                        <a:t>POCO </a:t>
                      </a:r>
                      <a:r>
                        <a:rPr lang="zh-CN" altLang="en-US" sz="1800" b="0" kern="1200" dirty="0">
                          <a:solidFill>
                            <a:schemeClr val="bg1">
                              <a:lumMod val="50000"/>
                            </a:schemeClr>
                          </a:solidFill>
                          <a:latin typeface="+mj-ea"/>
                          <a:ea typeface="+mj-ea"/>
                          <a:cs typeface="+mn-cs"/>
                        </a:rPr>
                        <a:t>一致，对于程序员来说，他们可以把表对象当做</a:t>
                      </a:r>
                      <a:r>
                        <a:rPr lang="en-US" altLang="zh-CN" sz="1800" b="0" kern="1200" dirty="0">
                          <a:solidFill>
                            <a:schemeClr val="bg1">
                              <a:lumMod val="50000"/>
                            </a:schemeClr>
                          </a:solidFill>
                          <a:latin typeface="+mj-ea"/>
                          <a:ea typeface="+mj-ea"/>
                          <a:cs typeface="+mn-cs"/>
                        </a:rPr>
                        <a:t>POJO</a:t>
                      </a:r>
                      <a:r>
                        <a:rPr lang="zh-CN" altLang="en-US" sz="1800" b="0" kern="1200" dirty="0">
                          <a:solidFill>
                            <a:schemeClr val="bg1">
                              <a:lumMod val="50000"/>
                            </a:schemeClr>
                          </a:solidFill>
                          <a:latin typeface="+mj-ea"/>
                          <a:ea typeface="+mj-ea"/>
                          <a:cs typeface="+mn-cs"/>
                        </a:rPr>
                        <a:t>来用，而感觉不到表对象的存在。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0228">
                <a:tc>
                  <a:txBody>
                    <a:bodyPr/>
                    <a:lstStyle/>
                    <a:p>
                      <a:pPr algn="r"/>
                      <a:r>
                        <a:rPr lang="zh-CN" altLang="en-US" sz="1800" b="0" dirty="0">
                          <a:solidFill>
                            <a:schemeClr val="bg1">
                              <a:lumMod val="50000"/>
                            </a:schemeClr>
                          </a:solidFill>
                          <a:latin typeface="+mj-ea"/>
                          <a:ea typeface="+mj-ea"/>
                        </a:rPr>
                        <a:t>领域模型：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通过实现逻辑处理接口（例如在 </a:t>
                      </a:r>
                      <a:r>
                        <a:rPr lang="en-US" altLang="zh-CN" sz="1800" b="0" kern="1200" dirty="0" err="1">
                          <a:solidFill>
                            <a:schemeClr val="bg1">
                              <a:lumMod val="50000"/>
                            </a:schemeClr>
                          </a:solidFill>
                          <a:latin typeface="+mj-ea"/>
                          <a:ea typeface="+mj-ea"/>
                          <a:cs typeface="+mn-cs"/>
                        </a:rPr>
                        <a:t>ASP.Net</a:t>
                      </a:r>
                      <a:r>
                        <a:rPr lang="en-US" altLang="zh-CN" sz="1800" b="0" kern="1200" dirty="0">
                          <a:solidFill>
                            <a:schemeClr val="bg1">
                              <a:lumMod val="50000"/>
                            </a:schemeClr>
                          </a:solidFill>
                          <a:latin typeface="+mj-ea"/>
                          <a:ea typeface="+mj-ea"/>
                          <a:cs typeface="+mn-cs"/>
                        </a:rPr>
                        <a:t> MVC </a:t>
                      </a:r>
                      <a:r>
                        <a:rPr lang="zh-CN" altLang="en-US" sz="1800" b="0" kern="1200" dirty="0">
                          <a:solidFill>
                            <a:schemeClr val="bg1">
                              <a:lumMod val="50000"/>
                            </a:schemeClr>
                          </a:solidFill>
                          <a:latin typeface="+mj-ea"/>
                          <a:ea typeface="+mj-ea"/>
                          <a:cs typeface="+mn-cs"/>
                        </a:rPr>
                        <a:t>的控制器），实现对 </a:t>
                      </a:r>
                      <a:r>
                        <a:rPr lang="en-US" altLang="zh-CN" sz="1800" b="0" kern="1200" dirty="0">
                          <a:solidFill>
                            <a:schemeClr val="bg1">
                              <a:lumMod val="50000"/>
                            </a:schemeClr>
                          </a:solidFill>
                          <a:latin typeface="+mj-ea"/>
                          <a:ea typeface="+mj-ea"/>
                          <a:cs typeface="+mn-cs"/>
                        </a:rPr>
                        <a:t>POCO </a:t>
                      </a:r>
                      <a:r>
                        <a:rPr lang="zh-CN" altLang="en-US" sz="1800" b="0" kern="1200" dirty="0">
                          <a:solidFill>
                            <a:schemeClr val="bg1">
                              <a:lumMod val="50000"/>
                            </a:schemeClr>
                          </a:solidFill>
                          <a:latin typeface="+mj-ea"/>
                          <a:ea typeface="+mj-ea"/>
                          <a:cs typeface="+mn-cs"/>
                        </a:rPr>
                        <a:t>的逻辑处理，例如审核、转账、统计等。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58285140"/>
                  </a:ext>
                </a:extLst>
              </a:tr>
              <a:tr h="669472">
                <a:tc>
                  <a:txBody>
                    <a:bodyPr/>
                    <a:lstStyle/>
                    <a:p>
                      <a:pPr algn="r"/>
                      <a:r>
                        <a:rPr lang="en-US" altLang="zh-CN" sz="1800" b="0" dirty="0">
                          <a:solidFill>
                            <a:schemeClr val="bg1">
                              <a:lumMod val="50000"/>
                            </a:schemeClr>
                          </a:solidFill>
                          <a:latin typeface="+mj-ea"/>
                          <a:ea typeface="+mj-ea"/>
                        </a:rPr>
                        <a:t>UI </a:t>
                      </a:r>
                      <a:r>
                        <a:rPr lang="zh-CN" altLang="en-US" sz="1800" b="0" dirty="0">
                          <a:solidFill>
                            <a:schemeClr val="bg1">
                              <a:lumMod val="50000"/>
                            </a:schemeClr>
                          </a:solidFill>
                          <a:latin typeface="+mj-ea"/>
                          <a:ea typeface="+mj-ea"/>
                        </a:rPr>
                        <a:t>模型：</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lumMod val="50000"/>
                            </a:schemeClr>
                          </a:solidFill>
                          <a:latin typeface="+mj-ea"/>
                          <a:ea typeface="+mj-ea"/>
                          <a:cs typeface="+mn-cs"/>
                        </a:rPr>
                        <a:t>针对</a:t>
                      </a:r>
                      <a:r>
                        <a:rPr lang="en-US" altLang="zh-CN" sz="1800" b="0" kern="1200" dirty="0">
                          <a:solidFill>
                            <a:schemeClr val="bg1">
                              <a:lumMod val="50000"/>
                            </a:schemeClr>
                          </a:solidFill>
                          <a:latin typeface="+mj-ea"/>
                          <a:ea typeface="+mj-ea"/>
                          <a:cs typeface="+mn-cs"/>
                        </a:rPr>
                        <a:t>UI</a:t>
                      </a:r>
                      <a:r>
                        <a:rPr lang="zh-CN" altLang="en-US" sz="1800" b="0" kern="1200" dirty="0">
                          <a:solidFill>
                            <a:schemeClr val="bg1">
                              <a:lumMod val="50000"/>
                            </a:schemeClr>
                          </a:solidFill>
                          <a:latin typeface="+mj-ea"/>
                          <a:ea typeface="+mj-ea"/>
                          <a:cs typeface="+mn-cs"/>
                        </a:rPr>
                        <a:t>，增加了</a:t>
                      </a:r>
                      <a:r>
                        <a:rPr lang="en-US" altLang="zh-CN" sz="1800" b="0" kern="1200" dirty="0">
                          <a:solidFill>
                            <a:schemeClr val="bg1">
                              <a:lumMod val="50000"/>
                            </a:schemeClr>
                          </a:solidFill>
                          <a:latin typeface="+mj-ea"/>
                          <a:ea typeface="+mj-ea"/>
                          <a:cs typeface="+mn-cs"/>
                        </a:rPr>
                        <a:t>UI</a:t>
                      </a:r>
                      <a:r>
                        <a:rPr lang="zh-CN" altLang="en-US" sz="1800" b="0" kern="1200" dirty="0">
                          <a:solidFill>
                            <a:schemeClr val="bg1">
                              <a:lumMod val="50000"/>
                            </a:schemeClr>
                          </a:solidFill>
                          <a:latin typeface="+mj-ea"/>
                          <a:ea typeface="+mj-ea"/>
                          <a:cs typeface="+mn-cs"/>
                        </a:rPr>
                        <a:t>元素与数据绑定功能之后，</a:t>
                      </a:r>
                      <a:r>
                        <a:rPr lang="en-US" altLang="zh-CN" sz="1800" b="0" kern="1200" dirty="0">
                          <a:solidFill>
                            <a:schemeClr val="bg1">
                              <a:lumMod val="50000"/>
                            </a:schemeClr>
                          </a:solidFill>
                          <a:latin typeface="+mj-ea"/>
                          <a:ea typeface="+mj-ea"/>
                          <a:cs typeface="+mn-cs"/>
                        </a:rPr>
                        <a:t>POJO</a:t>
                      </a:r>
                      <a:r>
                        <a:rPr lang="zh-CN" altLang="en-US" sz="1800" b="0" kern="1200" dirty="0">
                          <a:solidFill>
                            <a:schemeClr val="bg1">
                              <a:lumMod val="50000"/>
                            </a:schemeClr>
                          </a:solidFill>
                          <a:latin typeface="+mj-ea"/>
                          <a:ea typeface="+mj-ea"/>
                          <a:cs typeface="+mn-cs"/>
                        </a:rPr>
                        <a:t>就变成了</a:t>
                      </a:r>
                      <a:r>
                        <a:rPr lang="en-US" altLang="zh-CN" sz="1800" b="0" kern="1200" dirty="0">
                          <a:solidFill>
                            <a:schemeClr val="bg1">
                              <a:lumMod val="50000"/>
                            </a:schemeClr>
                          </a:solidFill>
                          <a:latin typeface="+mj-ea"/>
                          <a:ea typeface="+mj-ea"/>
                          <a:cs typeface="+mn-cs"/>
                        </a:rPr>
                        <a:t>View Object</a:t>
                      </a:r>
                      <a:r>
                        <a:rPr lang="zh-CN" altLang="en-US" sz="1800" b="0" kern="1200" dirty="0">
                          <a:solidFill>
                            <a:schemeClr val="bg1">
                              <a:lumMod val="50000"/>
                            </a:schemeClr>
                          </a:solidFill>
                          <a:latin typeface="+mj-ea"/>
                          <a:ea typeface="+mj-ea"/>
                          <a:cs typeface="+mn-cs"/>
                        </a:rPr>
                        <a:t>，即</a:t>
                      </a:r>
                      <a:r>
                        <a:rPr lang="en-US" altLang="zh-CN" sz="1800" b="0" kern="1200" dirty="0">
                          <a:solidFill>
                            <a:schemeClr val="bg1">
                              <a:lumMod val="50000"/>
                            </a:schemeClr>
                          </a:solidFill>
                          <a:latin typeface="+mj-ea"/>
                          <a:ea typeface="+mj-ea"/>
                          <a:cs typeface="+mn-cs"/>
                        </a:rPr>
                        <a:t>UI Model</a:t>
                      </a:r>
                      <a:r>
                        <a:rPr lang="zh-CN" altLang="en-US" sz="1800" b="0" kern="1200" dirty="0">
                          <a:solidFill>
                            <a:schemeClr val="bg1">
                              <a:lumMod val="50000"/>
                            </a:schemeClr>
                          </a:solidFill>
                          <a:latin typeface="+mj-ea"/>
                          <a:ea typeface="+mj-ea"/>
                          <a:cs typeface="+mn-cs"/>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8930961"/>
                  </a:ext>
                </a:extLst>
              </a:tr>
              <a:tr h="1289957">
                <a:tc>
                  <a:txBody>
                    <a:bodyPr/>
                    <a:lstStyle/>
                    <a:p>
                      <a:pPr algn="r"/>
                      <a:r>
                        <a:rPr lang="zh-CN" altLang="en-US" sz="1800" b="0" dirty="0">
                          <a:solidFill>
                            <a:schemeClr val="bg1">
                              <a:lumMod val="50000"/>
                            </a:schemeClr>
                          </a:solidFill>
                          <a:latin typeface="+mj-ea"/>
                          <a:ea typeface="+mj-ea"/>
                        </a:rPr>
                        <a:t>为什么使用：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kern="1200" dirty="0">
                          <a:solidFill>
                            <a:schemeClr val="bg1">
                              <a:lumMod val="50000"/>
                            </a:schemeClr>
                          </a:solidFill>
                          <a:latin typeface="+mj-ea"/>
                          <a:ea typeface="+mj-ea"/>
                          <a:cs typeface="+mn-cs"/>
                        </a:rPr>
                        <a:t>专注于业务逻辑和脱离框架的单元测试。</a:t>
                      </a: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en-US" altLang="zh-CN" sz="1600" b="0" kern="1200" dirty="0">
                          <a:solidFill>
                            <a:schemeClr val="bg1">
                              <a:lumMod val="50000"/>
                            </a:schemeClr>
                          </a:solidFill>
                          <a:latin typeface="+mj-ea"/>
                          <a:ea typeface="+mj-ea"/>
                          <a:cs typeface="+mn-cs"/>
                        </a:rPr>
                        <a:t>POJO</a:t>
                      </a:r>
                      <a:r>
                        <a:rPr lang="zh-CN" altLang="en-US" sz="1600" b="0" kern="1200" dirty="0">
                          <a:solidFill>
                            <a:schemeClr val="bg1">
                              <a:lumMod val="50000"/>
                            </a:schemeClr>
                          </a:solidFill>
                          <a:latin typeface="+mj-ea"/>
                          <a:ea typeface="+mj-ea"/>
                          <a:cs typeface="+mn-cs"/>
                        </a:rPr>
                        <a:t>并不须要继承框架的类或实现其接口，开发者能够极其灵活地搭建继承结构和建造应用。</a:t>
                      </a: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kern="1200" dirty="0">
                          <a:solidFill>
                            <a:schemeClr val="bg1">
                              <a:lumMod val="50000"/>
                            </a:schemeClr>
                          </a:solidFill>
                          <a:latin typeface="+mj-ea"/>
                          <a:ea typeface="+mj-ea"/>
                          <a:cs typeface="+mn-cs"/>
                        </a:rPr>
                        <a:t>简单和灵活，能够任意扩展，胜任多个场合，让一个模型贯穿多个层。</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12597311"/>
                  </a:ext>
                </a:extLst>
              </a:tr>
            </a:tbl>
          </a:graphicData>
        </a:graphic>
      </p:graphicFrame>
    </p:spTree>
    <p:extLst>
      <p:ext uri="{BB962C8B-B14F-4D97-AF65-F5344CB8AC3E}">
        <p14:creationId xmlns:p14="http://schemas.microsoft.com/office/powerpoint/2010/main" val="212730164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14343" r="3812"/>
          <a:stretch/>
        </p:blipFill>
        <p:spPr>
          <a:xfrm>
            <a:off x="65312" y="2111012"/>
            <a:ext cx="4441373" cy="3081474"/>
          </a:xfrm>
          <a:prstGeom prst="rect">
            <a:avLst/>
          </a:prstGeom>
        </p:spPr>
      </p:pic>
      <p:sp>
        <p:nvSpPr>
          <p:cNvPr id="2" name="标题 1"/>
          <p:cNvSpPr>
            <a:spLocks noGrp="1"/>
          </p:cNvSpPr>
          <p:nvPr>
            <p:ph type="title"/>
          </p:nvPr>
        </p:nvSpPr>
        <p:spPr/>
        <p:txBody>
          <a:bodyPr/>
          <a:lstStyle/>
          <a:p>
            <a:r>
              <a:rPr lang="en-US" altLang="zh-CN" dirty="0"/>
              <a:t>6.2. </a:t>
            </a:r>
            <a:r>
              <a:rPr lang="zh-CN" altLang="en-US" dirty="0"/>
              <a:t>业务实体设计模型</a:t>
            </a:r>
          </a:p>
        </p:txBody>
      </p:sp>
      <p:pic>
        <p:nvPicPr>
          <p:cNvPr id="3" name="图片 2"/>
          <p:cNvPicPr>
            <a:picLocks noChangeAspect="1"/>
          </p:cNvPicPr>
          <p:nvPr/>
        </p:nvPicPr>
        <p:blipFill>
          <a:blip r:embed="rId3"/>
          <a:stretch>
            <a:fillRect/>
          </a:stretch>
        </p:blipFill>
        <p:spPr>
          <a:xfrm>
            <a:off x="2948668" y="635184"/>
            <a:ext cx="6294664" cy="1400418"/>
          </a:xfrm>
          <a:prstGeom prst="rect">
            <a:avLst/>
          </a:prstGeom>
        </p:spPr>
      </p:pic>
      <p:pic>
        <p:nvPicPr>
          <p:cNvPr id="6" name="图片 5"/>
          <p:cNvPicPr>
            <a:picLocks noChangeAspect="1"/>
          </p:cNvPicPr>
          <p:nvPr/>
        </p:nvPicPr>
        <p:blipFill rotWithShape="1">
          <a:blip r:embed="rId4"/>
          <a:srcRect l="16611" t="1" b="969"/>
          <a:stretch/>
        </p:blipFill>
        <p:spPr>
          <a:xfrm>
            <a:off x="8088085" y="2140864"/>
            <a:ext cx="3867829" cy="3051622"/>
          </a:xfrm>
          <a:prstGeom prst="rect">
            <a:avLst/>
          </a:prstGeom>
        </p:spPr>
      </p:pic>
      <p:pic>
        <p:nvPicPr>
          <p:cNvPr id="4" name="图片 3"/>
          <p:cNvPicPr>
            <a:picLocks noChangeAspect="1"/>
          </p:cNvPicPr>
          <p:nvPr/>
        </p:nvPicPr>
        <p:blipFill rotWithShape="1">
          <a:blip r:embed="rId5"/>
          <a:srcRect l="14179"/>
          <a:stretch/>
        </p:blipFill>
        <p:spPr>
          <a:xfrm>
            <a:off x="4036957" y="3692102"/>
            <a:ext cx="4118082" cy="3081474"/>
          </a:xfrm>
          <a:prstGeom prst="rect">
            <a:avLst/>
          </a:prstGeom>
          <a:ln>
            <a:noFill/>
          </a:ln>
          <a:effectLst>
            <a:outerShdw blurRad="292100" dist="139700" dir="2700000" algn="tl" rotWithShape="0">
              <a:srgbClr val="333333">
                <a:alpha val="65000"/>
              </a:srgbClr>
            </a:outerShdw>
          </a:effectLst>
        </p:spPr>
      </p:pic>
      <p:cxnSp>
        <p:nvCxnSpPr>
          <p:cNvPr id="8" name="肘形连接符 7"/>
          <p:cNvCxnSpPr>
            <a:stCxn id="5" idx="0"/>
            <a:endCxn id="3" idx="1"/>
          </p:cNvCxnSpPr>
          <p:nvPr/>
        </p:nvCxnSpPr>
        <p:spPr>
          <a:xfrm rot="5400000" flipH="1" flipV="1">
            <a:off x="2229524" y="1391869"/>
            <a:ext cx="775619" cy="662669"/>
          </a:xfrm>
          <a:prstGeom prst="bentConnector2">
            <a:avLst/>
          </a:prstGeom>
          <a:ln w="38100">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6" idx="0"/>
            <a:endCxn id="3" idx="3"/>
          </p:cNvCxnSpPr>
          <p:nvPr/>
        </p:nvCxnSpPr>
        <p:spPr>
          <a:xfrm rot="16200000" flipV="1">
            <a:off x="9229931" y="1348795"/>
            <a:ext cx="805471" cy="778668"/>
          </a:xfrm>
          <a:prstGeom prst="bentConnector2">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4" idx="0"/>
            <a:endCxn id="3" idx="2"/>
          </p:cNvCxnSpPr>
          <p:nvPr/>
        </p:nvCxnSpPr>
        <p:spPr>
          <a:xfrm rot="5400000" flipH="1" flipV="1">
            <a:off x="5267749" y="2863851"/>
            <a:ext cx="1656500" cy="2"/>
          </a:xfrm>
          <a:prstGeom prst="bentConnector3">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等腰三角形 12"/>
          <p:cNvSpPr/>
          <p:nvPr/>
        </p:nvSpPr>
        <p:spPr>
          <a:xfrm rot="5400000">
            <a:off x="2763612" y="1250728"/>
            <a:ext cx="195943" cy="174172"/>
          </a:xfrm>
          <a:prstGeom prs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5998028" y="2053778"/>
            <a:ext cx="195943" cy="174172"/>
          </a:xfrm>
          <a:prstGeom prs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6200000">
            <a:off x="9232445" y="1248306"/>
            <a:ext cx="195943" cy="174172"/>
          </a:xfrm>
          <a:prstGeom prs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肘形连接符 22"/>
          <p:cNvCxnSpPr>
            <a:stCxn id="5" idx="2"/>
          </p:cNvCxnSpPr>
          <p:nvPr/>
        </p:nvCxnSpPr>
        <p:spPr>
          <a:xfrm rot="16200000" flipH="1">
            <a:off x="2698836" y="4779649"/>
            <a:ext cx="925285" cy="1750958"/>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25" name="肘形连接符 24"/>
          <p:cNvCxnSpPr>
            <a:endCxn id="6" idx="2"/>
          </p:cNvCxnSpPr>
          <p:nvPr/>
        </p:nvCxnSpPr>
        <p:spPr>
          <a:xfrm flipV="1">
            <a:off x="8155039" y="5192486"/>
            <a:ext cx="1866961" cy="925285"/>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流程图: 决策 25"/>
          <p:cNvSpPr/>
          <p:nvPr/>
        </p:nvSpPr>
        <p:spPr>
          <a:xfrm>
            <a:off x="2204355" y="5173883"/>
            <a:ext cx="163286" cy="206865"/>
          </a:xfrm>
          <a:prstGeom prst="flowChartDecisio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441375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a:t>数据存储和数据访问服务接口实现方法设计</a:t>
            </a:r>
          </a:p>
        </p:txBody>
      </p:sp>
      <p:pic>
        <p:nvPicPr>
          <p:cNvPr id="3" name="图片 2"/>
          <p:cNvPicPr>
            <a:picLocks noChangeAspect="1"/>
          </p:cNvPicPr>
          <p:nvPr/>
        </p:nvPicPr>
        <p:blipFill>
          <a:blip r:embed="rId2"/>
          <a:stretch>
            <a:fillRect/>
          </a:stretch>
        </p:blipFill>
        <p:spPr>
          <a:xfrm>
            <a:off x="435429" y="733849"/>
            <a:ext cx="7652656" cy="5824793"/>
          </a:xfrm>
          <a:prstGeom prst="rect">
            <a:avLst/>
          </a:prstGeom>
        </p:spPr>
      </p:pic>
      <p:sp>
        <p:nvSpPr>
          <p:cNvPr id="5" name="矩形 4"/>
          <p:cNvSpPr/>
          <p:nvPr/>
        </p:nvSpPr>
        <p:spPr>
          <a:xfrm>
            <a:off x="8088086" y="733849"/>
            <a:ext cx="78921" cy="512564"/>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019300" y="1220129"/>
            <a:ext cx="6147707" cy="31727"/>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088086" y="1975756"/>
            <a:ext cx="78922" cy="38807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915885" y="2231571"/>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915885" y="2786742"/>
            <a:ext cx="6211662" cy="1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15884" y="3258017"/>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915884" y="3745621"/>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15884" y="4279020"/>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915884" y="4790647"/>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915884" y="5291388"/>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915884" y="5792129"/>
            <a:ext cx="6211662" cy="108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333012" y="5976257"/>
            <a:ext cx="3663043" cy="369332"/>
          </a:xfrm>
          <a:prstGeom prst="rect">
            <a:avLst/>
          </a:prstGeom>
          <a:noFill/>
        </p:spPr>
        <p:txBody>
          <a:bodyPr wrap="square" rtlCol="0">
            <a:spAutoFit/>
          </a:bodyPr>
          <a:lstStyle/>
          <a:p>
            <a:pPr>
              <a:buNone/>
            </a:pPr>
            <a:r>
              <a:rPr lang="zh-CN" altLang="en-US" b="1" dirty="0">
                <a:latin typeface="+mj-ea"/>
                <a:ea typeface="+mj-ea"/>
              </a:rPr>
              <a:t>数据存储内部事务处理</a:t>
            </a:r>
            <a:endParaRPr lang="zh-CN" altLang="en-US" sz="1600" dirty="0">
              <a:latin typeface="+mj-ea"/>
              <a:ea typeface="+mj-ea"/>
            </a:endParaRPr>
          </a:p>
        </p:txBody>
      </p:sp>
      <p:sp>
        <p:nvSpPr>
          <p:cNvPr id="25" name="文本框 24"/>
          <p:cNvSpPr txBox="1"/>
          <p:nvPr/>
        </p:nvSpPr>
        <p:spPr>
          <a:xfrm>
            <a:off x="8333014" y="1975756"/>
            <a:ext cx="3581400" cy="1101840"/>
          </a:xfrm>
          <a:prstGeom prst="rect">
            <a:avLst/>
          </a:prstGeom>
          <a:noFill/>
        </p:spPr>
        <p:txBody>
          <a:bodyPr wrap="square" rtlCol="0">
            <a:spAutoFit/>
          </a:bodyPr>
          <a:lstStyle/>
          <a:p>
            <a:pPr>
              <a:buNone/>
            </a:pPr>
            <a:r>
              <a:rPr lang="zh-CN" altLang="en-US" b="1" dirty="0">
                <a:latin typeface="+mj-ea"/>
                <a:ea typeface="+mj-ea"/>
              </a:rPr>
              <a:t>数据访问服务接口：</a:t>
            </a:r>
            <a:endParaRPr lang="en-US" altLang="zh-CN" b="1" dirty="0">
              <a:latin typeface="+mj-ea"/>
              <a:ea typeface="+mj-ea"/>
            </a:endParaRPr>
          </a:p>
          <a:p>
            <a:pPr marL="285750" indent="-285750">
              <a:buFont typeface="Wingdings" panose="05000000000000000000" pitchFamily="2" charset="2"/>
              <a:buChar char="l"/>
            </a:pPr>
            <a:r>
              <a:rPr lang="zh-CN" altLang="en-US" sz="1400" dirty="0">
                <a:latin typeface="+mj-ea"/>
                <a:ea typeface="+mj-ea"/>
              </a:rPr>
              <a:t>可以直接访问对象集合；</a:t>
            </a:r>
            <a:endParaRPr lang="en-US" altLang="zh-CN" sz="1400" dirty="0">
              <a:latin typeface="+mj-ea"/>
              <a:ea typeface="+mj-ea"/>
            </a:endParaRPr>
          </a:p>
          <a:p>
            <a:pPr marL="285750" indent="-285750">
              <a:buFont typeface="Wingdings" panose="05000000000000000000" pitchFamily="2" charset="2"/>
              <a:buChar char="l"/>
            </a:pPr>
            <a:r>
              <a:rPr lang="zh-CN" altLang="en-US" sz="1400" dirty="0">
                <a:latin typeface="+mj-ea"/>
                <a:ea typeface="+mj-ea"/>
              </a:rPr>
              <a:t>应该提供一组方法，供任何需要访问数据的组件统一使用</a:t>
            </a:r>
          </a:p>
        </p:txBody>
      </p:sp>
      <p:sp>
        <p:nvSpPr>
          <p:cNvPr id="26" name="矩形 25"/>
          <p:cNvSpPr/>
          <p:nvPr/>
        </p:nvSpPr>
        <p:spPr>
          <a:xfrm>
            <a:off x="8088085" y="5976257"/>
            <a:ext cx="78922" cy="35697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endCxn id="26" idx="2"/>
          </p:cNvCxnSpPr>
          <p:nvPr/>
        </p:nvCxnSpPr>
        <p:spPr>
          <a:xfrm>
            <a:off x="1915884" y="6322342"/>
            <a:ext cx="6211662" cy="1089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333013" y="733849"/>
            <a:ext cx="3663043" cy="1157240"/>
          </a:xfrm>
          <a:prstGeom prst="rect">
            <a:avLst/>
          </a:prstGeom>
          <a:noFill/>
        </p:spPr>
        <p:txBody>
          <a:bodyPr wrap="square" rtlCol="0">
            <a:spAutoFit/>
          </a:bodyPr>
          <a:lstStyle/>
          <a:p>
            <a:pPr>
              <a:buNone/>
            </a:pPr>
            <a:r>
              <a:rPr lang="zh-CN" altLang="en-US" b="1" dirty="0">
                <a:latin typeface="+mj-ea"/>
                <a:ea typeface="+mj-ea"/>
              </a:rPr>
              <a:t>数据存储</a:t>
            </a:r>
            <a:r>
              <a:rPr lang="zh-CN" altLang="en-US" dirty="0">
                <a:latin typeface="+mj-ea"/>
                <a:ea typeface="+mj-ea"/>
              </a:rPr>
              <a:t>：</a:t>
            </a:r>
            <a:endParaRPr lang="en-US" altLang="zh-CN" dirty="0">
              <a:latin typeface="+mj-ea"/>
              <a:ea typeface="+mj-ea"/>
            </a:endParaRPr>
          </a:p>
          <a:p>
            <a:pPr marL="285750" indent="-285750">
              <a:buFont typeface="Wingdings" panose="05000000000000000000" pitchFamily="2" charset="2"/>
              <a:buChar char="l"/>
            </a:pPr>
            <a:r>
              <a:rPr lang="zh-CN" altLang="en-US" sz="1600" dirty="0">
                <a:latin typeface="+mj-ea"/>
                <a:ea typeface="+mj-ea"/>
              </a:rPr>
              <a:t>一组组对象的集合，存放在内存、文件、关系数据库，不管存贮形式，都可以将数据映射为</a:t>
            </a:r>
            <a:r>
              <a:rPr lang="en-US" altLang="zh-CN" sz="1600" dirty="0">
                <a:latin typeface="+mj-ea"/>
                <a:ea typeface="+mj-ea"/>
              </a:rPr>
              <a:t>POCO</a:t>
            </a:r>
            <a:r>
              <a:rPr lang="zh-CN" altLang="en-US" sz="1600" dirty="0">
                <a:latin typeface="+mj-ea"/>
                <a:ea typeface="+mj-ea"/>
              </a:rPr>
              <a:t>。</a:t>
            </a:r>
          </a:p>
        </p:txBody>
      </p:sp>
    </p:spTree>
    <p:extLst>
      <p:ext uri="{BB962C8B-B14F-4D97-AF65-F5344CB8AC3E}">
        <p14:creationId xmlns:p14="http://schemas.microsoft.com/office/powerpoint/2010/main" val="35995409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 </a:t>
            </a:r>
            <a:r>
              <a:rPr lang="zh-CN" altLang="en-US" dirty="0"/>
              <a:t>通过接口类实现一个统一模式数据处理架构</a:t>
            </a:r>
          </a:p>
        </p:txBody>
      </p:sp>
      <p:pic>
        <p:nvPicPr>
          <p:cNvPr id="3" name="图片 2"/>
          <p:cNvPicPr>
            <a:picLocks noChangeAspect="1"/>
          </p:cNvPicPr>
          <p:nvPr/>
        </p:nvPicPr>
        <p:blipFill>
          <a:blip r:embed="rId2"/>
          <a:stretch>
            <a:fillRect/>
          </a:stretch>
        </p:blipFill>
        <p:spPr>
          <a:xfrm>
            <a:off x="810985" y="601089"/>
            <a:ext cx="7565645" cy="2140476"/>
          </a:xfrm>
          <a:prstGeom prst="rect">
            <a:avLst/>
          </a:prstGeom>
        </p:spPr>
      </p:pic>
      <p:pic>
        <p:nvPicPr>
          <p:cNvPr id="4" name="图片 3"/>
          <p:cNvPicPr>
            <a:picLocks noChangeAspect="1"/>
          </p:cNvPicPr>
          <p:nvPr/>
        </p:nvPicPr>
        <p:blipFill>
          <a:blip r:embed="rId3"/>
          <a:stretch>
            <a:fillRect/>
          </a:stretch>
        </p:blipFill>
        <p:spPr>
          <a:xfrm>
            <a:off x="810986" y="3250996"/>
            <a:ext cx="7565645" cy="3553862"/>
          </a:xfrm>
          <a:prstGeom prst="rect">
            <a:avLst/>
          </a:prstGeom>
        </p:spPr>
      </p:pic>
      <p:cxnSp>
        <p:nvCxnSpPr>
          <p:cNvPr id="5" name="肘形连接符 4"/>
          <p:cNvCxnSpPr>
            <a:stCxn id="4" idx="0"/>
            <a:endCxn id="3" idx="2"/>
          </p:cNvCxnSpPr>
          <p:nvPr/>
        </p:nvCxnSpPr>
        <p:spPr>
          <a:xfrm rot="16200000" flipV="1">
            <a:off x="4339094" y="2996280"/>
            <a:ext cx="509431" cy="1"/>
          </a:xfrm>
          <a:prstGeom prst="bentConnector3">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等腰三角形 5"/>
          <p:cNvSpPr/>
          <p:nvPr/>
        </p:nvSpPr>
        <p:spPr>
          <a:xfrm>
            <a:off x="4495835" y="2744274"/>
            <a:ext cx="195943" cy="174172"/>
          </a:xfrm>
          <a:prstGeom prs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rotWithShape="1">
          <a:blip r:embed="rId4"/>
          <a:srcRect l="11567" r="51030"/>
          <a:stretch/>
        </p:blipFill>
        <p:spPr>
          <a:xfrm>
            <a:off x="9215297" y="601089"/>
            <a:ext cx="2851517" cy="1696101"/>
          </a:xfrm>
          <a:prstGeom prst="rect">
            <a:avLst/>
          </a:prstGeom>
        </p:spPr>
      </p:pic>
      <p:cxnSp>
        <p:nvCxnSpPr>
          <p:cNvPr id="18" name="直接连接符 17"/>
          <p:cNvCxnSpPr>
            <a:stCxn id="3" idx="3"/>
          </p:cNvCxnSpPr>
          <p:nvPr/>
        </p:nvCxnSpPr>
        <p:spPr>
          <a:xfrm>
            <a:off x="8376630" y="1671327"/>
            <a:ext cx="838667"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4" idx="3"/>
            <a:endCxn id="16" idx="2"/>
          </p:cNvCxnSpPr>
          <p:nvPr/>
        </p:nvCxnSpPr>
        <p:spPr>
          <a:xfrm flipV="1">
            <a:off x="8376631" y="2297190"/>
            <a:ext cx="2264425" cy="2730737"/>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等腰三角形 22"/>
          <p:cNvSpPr/>
          <p:nvPr/>
        </p:nvSpPr>
        <p:spPr>
          <a:xfrm>
            <a:off x="10543083" y="2295811"/>
            <a:ext cx="195943" cy="174172"/>
          </a:xfrm>
          <a:prstGeom prs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5400000">
            <a:off x="9030238" y="1591903"/>
            <a:ext cx="195943" cy="174172"/>
          </a:xfrm>
          <a:prstGeom prs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45370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 </a:t>
            </a:r>
            <a:r>
              <a:rPr lang="zh-CN" altLang="en-US" dirty="0"/>
              <a:t>典型方法分析说明</a:t>
            </a:r>
          </a:p>
        </p:txBody>
      </p:sp>
      <p:pic>
        <p:nvPicPr>
          <p:cNvPr id="3" name="图片 2"/>
          <p:cNvPicPr>
            <a:picLocks noChangeAspect="1"/>
          </p:cNvPicPr>
          <p:nvPr/>
        </p:nvPicPr>
        <p:blipFill>
          <a:blip r:embed="rId2"/>
          <a:stretch>
            <a:fillRect/>
          </a:stretch>
        </p:blipFill>
        <p:spPr>
          <a:xfrm>
            <a:off x="506186" y="632777"/>
            <a:ext cx="8267508" cy="6034723"/>
          </a:xfrm>
          <a:prstGeom prst="rect">
            <a:avLst/>
          </a:prstGeom>
        </p:spPr>
      </p:pic>
      <p:sp>
        <p:nvSpPr>
          <p:cNvPr id="4" name="矩形 3"/>
          <p:cNvSpPr/>
          <p:nvPr/>
        </p:nvSpPr>
        <p:spPr>
          <a:xfrm flipH="1">
            <a:off x="4656361" y="996043"/>
            <a:ext cx="73481" cy="99604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777193" y="996043"/>
            <a:ext cx="6411685" cy="566309"/>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latin typeface="+mj-ea"/>
                <a:ea typeface="+mj-ea"/>
              </a:rPr>
              <a:t>为什么只能查询 </a:t>
            </a:r>
            <a:r>
              <a:rPr lang="en-US" altLang="zh-CN" sz="1400" dirty="0">
                <a:latin typeface="+mj-ea"/>
                <a:ea typeface="+mj-ea"/>
              </a:rPr>
              <a:t>Name</a:t>
            </a:r>
            <a:r>
              <a:rPr lang="zh-CN" altLang="en-US" sz="1400" dirty="0">
                <a:latin typeface="+mj-ea"/>
                <a:ea typeface="+mj-ea"/>
              </a:rPr>
              <a:t>、</a:t>
            </a:r>
            <a:r>
              <a:rPr lang="en-US" altLang="zh-CN" sz="1400" dirty="0">
                <a:latin typeface="+mj-ea"/>
                <a:ea typeface="+mj-ea"/>
              </a:rPr>
              <a:t>Description</a:t>
            </a:r>
            <a:r>
              <a:rPr lang="zh-CN" altLang="en-US" sz="1400" dirty="0">
                <a:latin typeface="+mj-ea"/>
                <a:ea typeface="+mj-ea"/>
              </a:rPr>
              <a:t>、</a:t>
            </a:r>
            <a:r>
              <a:rPr lang="en-US" altLang="zh-CN" sz="1400" dirty="0" err="1">
                <a:latin typeface="+mj-ea"/>
                <a:ea typeface="+mj-ea"/>
              </a:rPr>
              <a:t>SortCode</a:t>
            </a:r>
            <a:r>
              <a:rPr lang="en-US" altLang="zh-CN" sz="1400" dirty="0">
                <a:latin typeface="+mj-ea"/>
                <a:ea typeface="+mj-ea"/>
              </a:rPr>
              <a:t> </a:t>
            </a:r>
            <a:r>
              <a:rPr lang="zh-CN" altLang="en-US" sz="1400" dirty="0">
                <a:latin typeface="+mj-ea"/>
                <a:ea typeface="+mj-ea"/>
              </a:rPr>
              <a:t>三个关联的属性？</a:t>
            </a:r>
            <a:r>
              <a:rPr lang="en-US" altLang="zh-CN" sz="1400" dirty="0">
                <a:latin typeface="+mj-ea"/>
                <a:ea typeface="+mj-ea"/>
              </a:rPr>
              <a:t> </a:t>
            </a:r>
          </a:p>
          <a:p>
            <a:pPr marL="285750" indent="-285750">
              <a:buFont typeface="Wingdings" panose="05000000000000000000" pitchFamily="2" charset="2"/>
              <a:buChar char="l"/>
            </a:pPr>
            <a:r>
              <a:rPr lang="zh-CN" altLang="en-US" sz="1400" dirty="0">
                <a:latin typeface="+mj-ea"/>
                <a:ea typeface="+mj-ea"/>
              </a:rPr>
              <a:t>在员工数据中，如果输入关键词 </a:t>
            </a:r>
            <a:r>
              <a:rPr lang="en-US" altLang="zh-CN" sz="1400" dirty="0" err="1">
                <a:latin typeface="+mj-ea"/>
                <a:ea typeface="+mj-ea"/>
              </a:rPr>
              <a:t>qq</a:t>
            </a:r>
            <a:r>
              <a:rPr lang="zh-CN" altLang="en-US" sz="1400" dirty="0">
                <a:latin typeface="+mj-ea"/>
                <a:ea typeface="+mj-ea"/>
              </a:rPr>
              <a:t>，如何查得出所有关联的对象？</a:t>
            </a:r>
          </a:p>
        </p:txBody>
      </p:sp>
      <p:sp>
        <p:nvSpPr>
          <p:cNvPr id="6" name="矩形 5"/>
          <p:cNvSpPr/>
          <p:nvPr/>
        </p:nvSpPr>
        <p:spPr>
          <a:xfrm flipH="1">
            <a:off x="3027312" y="4331282"/>
            <a:ext cx="84366" cy="2775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17121" y="4316187"/>
            <a:ext cx="6411685"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latin typeface="+mj-ea"/>
                <a:ea typeface="+mj-ea"/>
              </a:rPr>
              <a:t>为什么用类似这样赋值的方法，不能改变数据存储中的对象？</a:t>
            </a:r>
          </a:p>
        </p:txBody>
      </p:sp>
      <p:sp>
        <p:nvSpPr>
          <p:cNvPr id="8" name="矩形 7"/>
          <p:cNvSpPr/>
          <p:nvPr/>
        </p:nvSpPr>
        <p:spPr>
          <a:xfrm flipH="1">
            <a:off x="8147957" y="4909457"/>
            <a:ext cx="70756" cy="134438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218713" y="4909457"/>
            <a:ext cx="3390901"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latin typeface="+mj-ea"/>
                <a:ea typeface="+mj-ea"/>
              </a:rPr>
              <a:t>如何理解</a:t>
            </a:r>
            <a:r>
              <a:rPr lang="en-US" altLang="zh-CN" sz="1400" dirty="0">
                <a:latin typeface="+mj-ea"/>
                <a:ea typeface="+mj-ea"/>
              </a:rPr>
              <a:t>C#</a:t>
            </a:r>
            <a:r>
              <a:rPr lang="zh-CN" altLang="en-US" sz="1400" dirty="0">
                <a:latin typeface="+mj-ea"/>
                <a:ea typeface="+mj-ea"/>
              </a:rPr>
              <a:t>中反射的概念？</a:t>
            </a:r>
          </a:p>
        </p:txBody>
      </p:sp>
    </p:spTree>
    <p:extLst>
      <p:ext uri="{BB962C8B-B14F-4D97-AF65-F5344CB8AC3E}">
        <p14:creationId xmlns:p14="http://schemas.microsoft.com/office/powerpoint/2010/main" val="25193626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 </a:t>
            </a:r>
            <a:r>
              <a:rPr lang="zh-CN" altLang="en-US" dirty="0"/>
              <a:t>数据存储和数据访问服务接口在控制器</a:t>
            </a:r>
            <a:r>
              <a:rPr lang="zh-CN" altLang="en-US"/>
              <a:t>的使用简介</a:t>
            </a:r>
            <a:endParaRPr lang="zh-CN" altLang="en-US" dirty="0"/>
          </a:p>
        </p:txBody>
      </p:sp>
      <p:pic>
        <p:nvPicPr>
          <p:cNvPr id="3" name="图片 2"/>
          <p:cNvPicPr>
            <a:picLocks noChangeAspect="1"/>
          </p:cNvPicPr>
          <p:nvPr/>
        </p:nvPicPr>
        <p:blipFill>
          <a:blip r:embed="rId2"/>
          <a:stretch>
            <a:fillRect/>
          </a:stretch>
        </p:blipFill>
        <p:spPr>
          <a:xfrm>
            <a:off x="39461" y="892284"/>
            <a:ext cx="6089929" cy="5470416"/>
          </a:xfrm>
          <a:prstGeom prst="rect">
            <a:avLst/>
          </a:prstGeom>
        </p:spPr>
      </p:pic>
      <p:pic>
        <p:nvPicPr>
          <p:cNvPr id="4" name="图片 3"/>
          <p:cNvPicPr>
            <a:picLocks noChangeAspect="1"/>
          </p:cNvPicPr>
          <p:nvPr/>
        </p:nvPicPr>
        <p:blipFill>
          <a:blip r:embed="rId3"/>
          <a:stretch>
            <a:fillRect/>
          </a:stretch>
        </p:blipFill>
        <p:spPr>
          <a:xfrm>
            <a:off x="6129390" y="843642"/>
            <a:ext cx="6022052" cy="5421086"/>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a:stretch>
            <a:fillRect/>
          </a:stretch>
        </p:blipFill>
        <p:spPr>
          <a:xfrm>
            <a:off x="4855029" y="5213670"/>
            <a:ext cx="6752544" cy="1385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758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en-US" altLang="zh-CN" dirty="0" err="1"/>
              <a:t>ASP.Net</a:t>
            </a:r>
            <a:r>
              <a:rPr lang="en-US" altLang="zh-CN" dirty="0"/>
              <a:t> </a:t>
            </a:r>
            <a:r>
              <a:rPr lang="zh-CN" altLang="en-US" dirty="0"/>
              <a:t>站点与应用的概念</a:t>
            </a:r>
          </a:p>
        </p:txBody>
      </p:sp>
      <p:graphicFrame>
        <p:nvGraphicFramePr>
          <p:cNvPr id="3" name="表格 2"/>
          <p:cNvGraphicFramePr>
            <a:graphicFrameLocks noGrp="1"/>
          </p:cNvGraphicFramePr>
          <p:nvPr>
            <p:extLst>
              <p:ext uri="{D42A27DB-BD31-4B8C-83A1-F6EECF244321}">
                <p14:modId xmlns:p14="http://schemas.microsoft.com/office/powerpoint/2010/main" val="2577221151"/>
              </p:ext>
            </p:extLst>
          </p:nvPr>
        </p:nvGraphicFramePr>
        <p:xfrm>
          <a:off x="473724" y="1222871"/>
          <a:ext cx="11281274" cy="1430877"/>
        </p:xfrm>
        <a:graphic>
          <a:graphicData uri="http://schemas.openxmlformats.org/drawingml/2006/table">
            <a:tbl>
              <a:tblPr firstRow="1" bandRow="1">
                <a:effectLst/>
                <a:tableStyleId>{5C22544A-7EE6-4342-B048-85BDC9FD1C3A}</a:tableStyleId>
              </a:tblPr>
              <a:tblGrid>
                <a:gridCol w="490985">
                  <a:extLst>
                    <a:ext uri="{9D8B030D-6E8A-4147-A177-3AD203B41FA5}">
                      <a16:colId xmlns:a16="http://schemas.microsoft.com/office/drawing/2014/main" val="20000"/>
                    </a:ext>
                  </a:extLst>
                </a:gridCol>
                <a:gridCol w="10790289">
                  <a:extLst>
                    <a:ext uri="{9D8B030D-6E8A-4147-A177-3AD203B41FA5}">
                      <a16:colId xmlns:a16="http://schemas.microsoft.com/office/drawing/2014/main" val="20001"/>
                    </a:ext>
                  </a:extLst>
                </a:gridCol>
              </a:tblGrid>
              <a:tr h="466781">
                <a:tc>
                  <a:txBody>
                    <a:bodyPr/>
                    <a:lstStyle/>
                    <a:p>
                      <a:pPr algn="r"/>
                      <a:r>
                        <a:rPr lang="en-US" altLang="zh-CN" sz="1800" b="0" dirty="0">
                          <a:solidFill>
                            <a:schemeClr val="bg1">
                              <a:lumMod val="50000"/>
                            </a:schemeClr>
                          </a:solidFill>
                          <a:latin typeface="+mj-ea"/>
                          <a:ea typeface="+mj-ea"/>
                        </a:rPr>
                        <a:t>1.</a:t>
                      </a:r>
                      <a:endParaRPr lang="zh-CN" altLang="en-US" sz="18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err="1">
                          <a:solidFill>
                            <a:schemeClr val="bg1">
                              <a:lumMod val="50000"/>
                            </a:schemeClr>
                          </a:solidFill>
                          <a:latin typeface="+mj-ea"/>
                          <a:ea typeface="+mj-ea"/>
                        </a:rPr>
                        <a:t>ASP.Net</a:t>
                      </a:r>
                      <a:r>
                        <a:rPr lang="en-US" altLang="zh-CN" sz="1800" b="0" dirty="0">
                          <a:solidFill>
                            <a:schemeClr val="bg1">
                              <a:lumMod val="50000"/>
                            </a:schemeClr>
                          </a:solidFill>
                          <a:latin typeface="+mj-ea"/>
                          <a:ea typeface="+mj-ea"/>
                        </a:rPr>
                        <a:t> </a:t>
                      </a:r>
                      <a:r>
                        <a:rPr lang="zh-CN" altLang="en-US" sz="1800" b="0" dirty="0">
                          <a:solidFill>
                            <a:schemeClr val="bg1">
                              <a:lumMod val="50000"/>
                            </a:schemeClr>
                          </a:solidFill>
                          <a:latin typeface="+mj-ea"/>
                          <a:ea typeface="+mj-ea"/>
                        </a:rPr>
                        <a:t>站点通常包括很多的 </a:t>
                      </a:r>
                      <a:r>
                        <a:rPr lang="en-US" altLang="zh-CN" sz="1800" b="0" dirty="0">
                          <a:solidFill>
                            <a:schemeClr val="bg1">
                              <a:lumMod val="50000"/>
                            </a:schemeClr>
                          </a:solidFill>
                          <a:latin typeface="+mj-ea"/>
                          <a:ea typeface="+mj-ea"/>
                        </a:rPr>
                        <a:t>Web </a:t>
                      </a:r>
                      <a:r>
                        <a:rPr lang="zh-CN" altLang="en-US" sz="1800" b="0" dirty="0">
                          <a:solidFill>
                            <a:schemeClr val="bg1">
                              <a:lumMod val="50000"/>
                            </a:schemeClr>
                          </a:solidFill>
                          <a:latin typeface="+mj-ea"/>
                          <a:ea typeface="+mj-ea"/>
                        </a:rPr>
                        <a:t>页面；</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6835">
                <a:tc>
                  <a:txBody>
                    <a:bodyPr/>
                    <a:lstStyle/>
                    <a:p>
                      <a:pPr algn="r"/>
                      <a:r>
                        <a:rPr lang="en-US" altLang="zh-CN" sz="1800" b="0" dirty="0">
                          <a:solidFill>
                            <a:schemeClr val="bg1">
                              <a:lumMod val="50000"/>
                            </a:schemeClr>
                          </a:solidFill>
                          <a:latin typeface="+mj-ea"/>
                          <a:ea typeface="+mj-ea"/>
                        </a:rPr>
                        <a:t>2.</a:t>
                      </a:r>
                      <a:endParaRPr lang="zh-CN" altLang="en-US" sz="18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bg1">
                              <a:lumMod val="50000"/>
                            </a:schemeClr>
                          </a:solidFill>
                          <a:latin typeface="+mj-ea"/>
                          <a:ea typeface="+mj-ea"/>
                        </a:rPr>
                        <a:t>分区意味着引导用户进入不同的工作区，沿着相应的导航链接逐步进入站点的不同部分或者不同的服务器；</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7261">
                <a:tc>
                  <a:txBody>
                    <a:bodyPr/>
                    <a:lstStyle/>
                    <a:p>
                      <a:pPr algn="r"/>
                      <a:r>
                        <a:rPr lang="en-US" altLang="zh-CN" sz="1800" b="0" dirty="0">
                          <a:solidFill>
                            <a:schemeClr val="bg1">
                              <a:lumMod val="50000"/>
                            </a:schemeClr>
                          </a:solidFill>
                          <a:latin typeface="+mj-ea"/>
                          <a:ea typeface="+mj-ea"/>
                        </a:rPr>
                        <a:t>3.</a:t>
                      </a:r>
                      <a:endParaRPr lang="zh-CN" altLang="en-US" sz="1800" b="0" dirty="0">
                        <a:solidFill>
                          <a:schemeClr val="bg1">
                            <a:lumMod val="50000"/>
                          </a:schemeClr>
                        </a:solidFill>
                        <a:latin typeface="+mj-ea"/>
                        <a:ea typeface="+mj-ea"/>
                      </a:endParaRP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bg1">
                              <a:lumMod val="50000"/>
                            </a:schemeClr>
                          </a:solidFill>
                          <a:latin typeface="+mj-ea"/>
                          <a:ea typeface="+mj-ea"/>
                        </a:rPr>
                        <a:t>不要把一个站点就看成是一个应用“</a:t>
                      </a:r>
                      <a:r>
                        <a:rPr lang="en-US" altLang="zh-CN" sz="1800" b="0" dirty="0">
                          <a:solidFill>
                            <a:schemeClr val="bg1">
                              <a:lumMod val="50000"/>
                            </a:schemeClr>
                          </a:solidFill>
                          <a:latin typeface="+mj-ea"/>
                          <a:ea typeface="+mj-ea"/>
                        </a:rPr>
                        <a:t>Application”</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4" name="组合 3"/>
          <p:cNvGrpSpPr/>
          <p:nvPr/>
        </p:nvGrpSpPr>
        <p:grpSpPr>
          <a:xfrm>
            <a:off x="1178804" y="3336712"/>
            <a:ext cx="4186410" cy="2346593"/>
            <a:chOff x="627961" y="3723701"/>
            <a:chExt cx="4186410" cy="2346593"/>
          </a:xfrm>
        </p:grpSpPr>
        <p:sp>
          <p:nvSpPr>
            <p:cNvPr id="5" name="矩形 4"/>
            <p:cNvSpPr/>
            <p:nvPr/>
          </p:nvSpPr>
          <p:spPr>
            <a:xfrm>
              <a:off x="627961" y="3723701"/>
              <a:ext cx="4186410" cy="2346593"/>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45203" y="3829318"/>
              <a:ext cx="2351926" cy="369332"/>
            </a:xfrm>
            <a:prstGeom prst="rect">
              <a:avLst/>
            </a:prstGeom>
            <a:noFill/>
          </p:spPr>
          <p:txBody>
            <a:bodyPr wrap="none" rtlCol="0">
              <a:spAutoFit/>
            </a:bodyPr>
            <a:lstStyle/>
            <a:p>
              <a:pPr>
                <a:buNone/>
              </a:pPr>
              <a:r>
                <a:rPr lang="en-US" altLang="zh-CN" b="1" dirty="0">
                  <a:solidFill>
                    <a:schemeClr val="tx1">
                      <a:lumMod val="95000"/>
                    </a:schemeClr>
                  </a:solidFill>
                </a:rPr>
                <a:t>Application Domain</a:t>
              </a:r>
              <a:endParaRPr lang="zh-CN" altLang="en-US" b="1" dirty="0">
                <a:solidFill>
                  <a:schemeClr val="tx1">
                    <a:lumMod val="95000"/>
                  </a:schemeClr>
                </a:solidFill>
              </a:endParaRPr>
            </a:p>
          </p:txBody>
        </p:sp>
        <p:sp>
          <p:nvSpPr>
            <p:cNvPr id="7" name="文本框 6"/>
            <p:cNvSpPr txBox="1"/>
            <p:nvPr/>
          </p:nvSpPr>
          <p:spPr>
            <a:xfrm>
              <a:off x="879512" y="4380417"/>
              <a:ext cx="1786568" cy="701731"/>
            </a:xfrm>
            <a:prstGeom prst="rect">
              <a:avLst/>
            </a:prstGeom>
            <a:solidFill>
              <a:srgbClr val="FF9900"/>
            </a:solidFill>
          </p:spPr>
          <p:txBody>
            <a:bodyPr wrap="square" rtlCol="0">
              <a:spAutoFit/>
            </a:bodyPr>
            <a:lstStyle/>
            <a:p>
              <a:pPr algn="ctr">
                <a:buNone/>
              </a:pPr>
              <a:r>
                <a:rPr lang="en-US" altLang="zh-CN" dirty="0">
                  <a:solidFill>
                    <a:schemeClr val="tx1"/>
                  </a:solidFill>
                </a:rPr>
                <a:t>Web </a:t>
              </a:r>
            </a:p>
            <a:p>
              <a:pPr algn="ctr">
                <a:buNone/>
              </a:pPr>
              <a:r>
                <a:rPr lang="en-US" altLang="zh-CN" dirty="0">
                  <a:solidFill>
                    <a:schemeClr val="tx1"/>
                  </a:solidFill>
                </a:rPr>
                <a:t>Pages</a:t>
              </a:r>
              <a:endParaRPr lang="zh-CN" altLang="en-US" dirty="0">
                <a:solidFill>
                  <a:schemeClr val="tx1"/>
                </a:solidFill>
              </a:endParaRPr>
            </a:p>
          </p:txBody>
        </p:sp>
        <p:sp>
          <p:nvSpPr>
            <p:cNvPr id="8" name="文本框 7"/>
            <p:cNvSpPr txBox="1"/>
            <p:nvPr/>
          </p:nvSpPr>
          <p:spPr>
            <a:xfrm>
              <a:off x="2791857" y="4380417"/>
              <a:ext cx="1786568" cy="701731"/>
            </a:xfrm>
            <a:prstGeom prst="rect">
              <a:avLst/>
            </a:prstGeom>
            <a:solidFill>
              <a:srgbClr val="7030A0"/>
            </a:solidFill>
          </p:spPr>
          <p:txBody>
            <a:bodyPr wrap="square" rtlCol="0">
              <a:spAutoFit/>
            </a:bodyPr>
            <a:lstStyle/>
            <a:p>
              <a:pPr algn="ctr">
                <a:buNone/>
              </a:pPr>
              <a:r>
                <a:rPr lang="en-US" altLang="zh-CN" dirty="0">
                  <a:solidFill>
                    <a:schemeClr val="tx1"/>
                  </a:solidFill>
                </a:rPr>
                <a:t>Configuration</a:t>
              </a:r>
            </a:p>
            <a:p>
              <a:pPr algn="ctr">
                <a:buNone/>
              </a:pPr>
              <a:r>
                <a:rPr lang="en-US" altLang="zh-CN" dirty="0">
                  <a:solidFill>
                    <a:schemeClr val="tx1"/>
                  </a:solidFill>
                </a:rPr>
                <a:t>Files</a:t>
              </a:r>
              <a:endParaRPr lang="zh-CN" altLang="en-US" dirty="0">
                <a:solidFill>
                  <a:schemeClr val="tx1"/>
                </a:solidFill>
              </a:endParaRPr>
            </a:p>
          </p:txBody>
        </p:sp>
        <p:sp>
          <p:nvSpPr>
            <p:cNvPr id="9" name="文本框 8"/>
            <p:cNvSpPr txBox="1"/>
            <p:nvPr/>
          </p:nvSpPr>
          <p:spPr>
            <a:xfrm>
              <a:off x="2791857" y="5186796"/>
              <a:ext cx="1786568" cy="701731"/>
            </a:xfrm>
            <a:prstGeom prst="rect">
              <a:avLst/>
            </a:prstGeom>
            <a:solidFill>
              <a:srgbClr val="00B050"/>
            </a:solidFill>
          </p:spPr>
          <p:txBody>
            <a:bodyPr wrap="square" rtlCol="0">
              <a:spAutoFit/>
            </a:bodyPr>
            <a:lstStyle/>
            <a:p>
              <a:pPr algn="ctr">
                <a:buNone/>
              </a:pPr>
              <a:r>
                <a:rPr lang="en-US" altLang="zh-CN" dirty="0">
                  <a:solidFill>
                    <a:schemeClr val="tx1"/>
                  </a:solidFill>
                </a:rPr>
                <a:t>Application and</a:t>
              </a:r>
            </a:p>
            <a:p>
              <a:pPr algn="ctr">
                <a:buNone/>
              </a:pPr>
              <a:r>
                <a:rPr lang="en-US" altLang="zh-CN" dirty="0">
                  <a:solidFill>
                    <a:schemeClr val="tx1"/>
                  </a:solidFill>
                </a:rPr>
                <a:t>Session Data</a:t>
              </a:r>
            </a:p>
          </p:txBody>
        </p:sp>
        <p:sp>
          <p:nvSpPr>
            <p:cNvPr id="10" name="文本框 9"/>
            <p:cNvSpPr txBox="1"/>
            <p:nvPr/>
          </p:nvSpPr>
          <p:spPr>
            <a:xfrm>
              <a:off x="879512" y="5186796"/>
              <a:ext cx="1786568" cy="701731"/>
            </a:xfrm>
            <a:prstGeom prst="rect">
              <a:avLst/>
            </a:prstGeom>
            <a:solidFill>
              <a:schemeClr val="bg2">
                <a:lumMod val="75000"/>
              </a:schemeClr>
            </a:solidFill>
          </p:spPr>
          <p:txBody>
            <a:bodyPr wrap="square" rtlCol="0">
              <a:spAutoFit/>
            </a:bodyPr>
            <a:lstStyle/>
            <a:p>
              <a:pPr algn="ctr">
                <a:buNone/>
              </a:pPr>
              <a:r>
                <a:rPr lang="en-US" altLang="zh-CN" dirty="0">
                  <a:solidFill>
                    <a:schemeClr val="tx1"/>
                  </a:solidFill>
                </a:rPr>
                <a:t>Web</a:t>
              </a:r>
            </a:p>
            <a:p>
              <a:pPr algn="ctr">
                <a:buNone/>
              </a:pPr>
              <a:r>
                <a:rPr lang="en-US" altLang="zh-CN" dirty="0">
                  <a:solidFill>
                    <a:schemeClr val="tx1"/>
                  </a:solidFill>
                </a:rPr>
                <a:t>Services</a:t>
              </a:r>
              <a:endParaRPr lang="zh-CN" altLang="en-US" dirty="0">
                <a:solidFill>
                  <a:schemeClr val="tx1"/>
                </a:solidFill>
              </a:endParaRPr>
            </a:p>
          </p:txBody>
        </p:sp>
      </p:grpSp>
      <p:grpSp>
        <p:nvGrpSpPr>
          <p:cNvPr id="11" name="组合 10"/>
          <p:cNvGrpSpPr/>
          <p:nvPr/>
        </p:nvGrpSpPr>
        <p:grpSpPr>
          <a:xfrm>
            <a:off x="6539667" y="3811661"/>
            <a:ext cx="4186410" cy="2346593"/>
            <a:chOff x="627961" y="3723701"/>
            <a:chExt cx="4186410" cy="2346593"/>
          </a:xfrm>
        </p:grpSpPr>
        <p:sp>
          <p:nvSpPr>
            <p:cNvPr id="12" name="矩形 11"/>
            <p:cNvSpPr/>
            <p:nvPr/>
          </p:nvSpPr>
          <p:spPr>
            <a:xfrm>
              <a:off x="627961" y="3723701"/>
              <a:ext cx="4186410" cy="2346593"/>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90117" y="3863836"/>
              <a:ext cx="2351926" cy="369332"/>
            </a:xfrm>
            <a:prstGeom prst="rect">
              <a:avLst/>
            </a:prstGeom>
            <a:noFill/>
          </p:spPr>
          <p:txBody>
            <a:bodyPr wrap="none" rtlCol="0">
              <a:spAutoFit/>
            </a:bodyPr>
            <a:lstStyle/>
            <a:p>
              <a:pPr>
                <a:buNone/>
              </a:pPr>
              <a:r>
                <a:rPr lang="en-US" altLang="zh-CN" b="1" dirty="0">
                  <a:solidFill>
                    <a:schemeClr val="tx1">
                      <a:lumMod val="95000"/>
                    </a:schemeClr>
                  </a:solidFill>
                </a:rPr>
                <a:t>Application Domain</a:t>
              </a:r>
              <a:endParaRPr lang="zh-CN" altLang="en-US" b="1" dirty="0">
                <a:solidFill>
                  <a:schemeClr val="tx1">
                    <a:lumMod val="95000"/>
                  </a:schemeClr>
                </a:solidFill>
              </a:endParaRPr>
            </a:p>
          </p:txBody>
        </p:sp>
        <p:sp>
          <p:nvSpPr>
            <p:cNvPr id="14" name="文本框 13"/>
            <p:cNvSpPr txBox="1"/>
            <p:nvPr/>
          </p:nvSpPr>
          <p:spPr>
            <a:xfrm>
              <a:off x="879512" y="4380417"/>
              <a:ext cx="1786568" cy="701731"/>
            </a:xfrm>
            <a:prstGeom prst="rect">
              <a:avLst/>
            </a:prstGeom>
            <a:solidFill>
              <a:srgbClr val="FF9900"/>
            </a:solidFill>
          </p:spPr>
          <p:txBody>
            <a:bodyPr wrap="square" rtlCol="0">
              <a:spAutoFit/>
            </a:bodyPr>
            <a:lstStyle/>
            <a:p>
              <a:pPr algn="ctr">
                <a:buNone/>
              </a:pPr>
              <a:r>
                <a:rPr lang="en-US" altLang="zh-CN" dirty="0">
                  <a:solidFill>
                    <a:schemeClr val="tx1"/>
                  </a:solidFill>
                </a:rPr>
                <a:t>Web </a:t>
              </a:r>
            </a:p>
            <a:p>
              <a:pPr algn="ctr">
                <a:buNone/>
              </a:pPr>
              <a:r>
                <a:rPr lang="en-US" altLang="zh-CN" dirty="0">
                  <a:solidFill>
                    <a:schemeClr val="tx1"/>
                  </a:solidFill>
                </a:rPr>
                <a:t>Pages</a:t>
              </a:r>
              <a:endParaRPr lang="zh-CN" altLang="en-US" dirty="0">
                <a:solidFill>
                  <a:schemeClr val="tx1"/>
                </a:solidFill>
              </a:endParaRPr>
            </a:p>
          </p:txBody>
        </p:sp>
        <p:sp>
          <p:nvSpPr>
            <p:cNvPr id="15" name="文本框 14"/>
            <p:cNvSpPr txBox="1"/>
            <p:nvPr/>
          </p:nvSpPr>
          <p:spPr>
            <a:xfrm>
              <a:off x="2791857" y="4380417"/>
              <a:ext cx="1786568" cy="701731"/>
            </a:xfrm>
            <a:prstGeom prst="rect">
              <a:avLst/>
            </a:prstGeom>
            <a:solidFill>
              <a:srgbClr val="7030A0"/>
            </a:solidFill>
          </p:spPr>
          <p:txBody>
            <a:bodyPr wrap="square" rtlCol="0">
              <a:spAutoFit/>
            </a:bodyPr>
            <a:lstStyle/>
            <a:p>
              <a:pPr algn="ctr">
                <a:buNone/>
              </a:pPr>
              <a:r>
                <a:rPr lang="en-US" altLang="zh-CN" dirty="0">
                  <a:solidFill>
                    <a:schemeClr val="tx1"/>
                  </a:solidFill>
                </a:rPr>
                <a:t>Configuration</a:t>
              </a:r>
            </a:p>
            <a:p>
              <a:pPr algn="ctr">
                <a:buNone/>
              </a:pPr>
              <a:r>
                <a:rPr lang="en-US" altLang="zh-CN" dirty="0">
                  <a:solidFill>
                    <a:schemeClr val="tx1"/>
                  </a:solidFill>
                </a:rPr>
                <a:t>Files</a:t>
              </a:r>
              <a:endParaRPr lang="zh-CN" altLang="en-US" dirty="0">
                <a:solidFill>
                  <a:schemeClr val="tx1"/>
                </a:solidFill>
              </a:endParaRPr>
            </a:p>
          </p:txBody>
        </p:sp>
        <p:sp>
          <p:nvSpPr>
            <p:cNvPr id="16" name="文本框 15"/>
            <p:cNvSpPr txBox="1"/>
            <p:nvPr/>
          </p:nvSpPr>
          <p:spPr>
            <a:xfrm>
              <a:off x="2791857" y="5186796"/>
              <a:ext cx="1786568" cy="701731"/>
            </a:xfrm>
            <a:prstGeom prst="rect">
              <a:avLst/>
            </a:prstGeom>
            <a:solidFill>
              <a:srgbClr val="00B050"/>
            </a:solidFill>
          </p:spPr>
          <p:txBody>
            <a:bodyPr wrap="square" rtlCol="0">
              <a:spAutoFit/>
            </a:bodyPr>
            <a:lstStyle/>
            <a:p>
              <a:pPr algn="ctr">
                <a:buNone/>
              </a:pPr>
              <a:r>
                <a:rPr lang="en-US" altLang="zh-CN" dirty="0">
                  <a:solidFill>
                    <a:schemeClr val="tx1"/>
                  </a:solidFill>
                </a:rPr>
                <a:t>Application and</a:t>
              </a:r>
            </a:p>
            <a:p>
              <a:pPr algn="ctr">
                <a:buNone/>
              </a:pPr>
              <a:r>
                <a:rPr lang="en-US" altLang="zh-CN" dirty="0">
                  <a:solidFill>
                    <a:schemeClr val="tx1"/>
                  </a:solidFill>
                </a:rPr>
                <a:t>Session Data</a:t>
              </a:r>
            </a:p>
          </p:txBody>
        </p:sp>
        <p:sp>
          <p:nvSpPr>
            <p:cNvPr id="17" name="文本框 16"/>
            <p:cNvSpPr txBox="1"/>
            <p:nvPr/>
          </p:nvSpPr>
          <p:spPr>
            <a:xfrm>
              <a:off x="879512" y="5186796"/>
              <a:ext cx="1786568" cy="701731"/>
            </a:xfrm>
            <a:prstGeom prst="rect">
              <a:avLst/>
            </a:prstGeom>
            <a:solidFill>
              <a:schemeClr val="bg2">
                <a:lumMod val="75000"/>
              </a:schemeClr>
            </a:solidFill>
          </p:spPr>
          <p:txBody>
            <a:bodyPr wrap="square" rtlCol="0">
              <a:spAutoFit/>
            </a:bodyPr>
            <a:lstStyle/>
            <a:p>
              <a:pPr algn="ctr">
                <a:buNone/>
              </a:pPr>
              <a:r>
                <a:rPr lang="en-US" altLang="zh-CN" dirty="0">
                  <a:solidFill>
                    <a:schemeClr val="tx1"/>
                  </a:solidFill>
                </a:rPr>
                <a:t>Web</a:t>
              </a:r>
            </a:p>
            <a:p>
              <a:pPr algn="ctr">
                <a:buNone/>
              </a:pPr>
              <a:r>
                <a:rPr lang="en-US" altLang="zh-CN" dirty="0">
                  <a:solidFill>
                    <a:schemeClr val="tx1"/>
                  </a:solidFill>
                </a:rPr>
                <a:t>Services</a:t>
              </a:r>
              <a:endParaRPr lang="zh-CN" altLang="en-US" dirty="0">
                <a:solidFill>
                  <a:schemeClr val="tx1"/>
                </a:solidFill>
              </a:endParaRPr>
            </a:p>
          </p:txBody>
        </p:sp>
      </p:grpSp>
    </p:spTree>
    <p:extLst>
      <p:ext uri="{BB962C8B-B14F-4D97-AF65-F5344CB8AC3E}">
        <p14:creationId xmlns:p14="http://schemas.microsoft.com/office/powerpoint/2010/main" val="6061045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3" name="表格 2"/>
          <p:cNvGraphicFramePr>
            <a:graphicFrameLocks noGrp="1"/>
          </p:cNvGraphicFramePr>
          <p:nvPr>
            <p:extLst>
              <p:ext uri="{D42A27DB-BD31-4B8C-83A1-F6EECF244321}">
                <p14:modId xmlns:p14="http://schemas.microsoft.com/office/powerpoint/2010/main" val="1620072206"/>
              </p:ext>
            </p:extLst>
          </p:nvPr>
        </p:nvGraphicFramePr>
        <p:xfrm>
          <a:off x="285751" y="1519172"/>
          <a:ext cx="11532869" cy="2015212"/>
        </p:xfrm>
        <a:graphic>
          <a:graphicData uri="http://schemas.openxmlformats.org/drawingml/2006/table">
            <a:tbl>
              <a:tblPr firstRow="1" bandRow="1">
                <a:tableStyleId>{91EBBBCC-DAD2-459C-BE2E-F6DE35CF9A28}</a:tableStyleId>
              </a:tblPr>
              <a:tblGrid>
                <a:gridCol w="1243113">
                  <a:extLst>
                    <a:ext uri="{9D8B030D-6E8A-4147-A177-3AD203B41FA5}">
                      <a16:colId xmlns:a16="http://schemas.microsoft.com/office/drawing/2014/main" val="20000"/>
                    </a:ext>
                  </a:extLst>
                </a:gridCol>
                <a:gridCol w="6172779">
                  <a:extLst>
                    <a:ext uri="{9D8B030D-6E8A-4147-A177-3AD203B41FA5}">
                      <a16:colId xmlns:a16="http://schemas.microsoft.com/office/drawing/2014/main" val="20001"/>
                    </a:ext>
                  </a:extLst>
                </a:gridCol>
                <a:gridCol w="1790700">
                  <a:extLst>
                    <a:ext uri="{9D8B030D-6E8A-4147-A177-3AD203B41FA5}">
                      <a16:colId xmlns:a16="http://schemas.microsoft.com/office/drawing/2014/main" val="20002"/>
                    </a:ext>
                  </a:extLst>
                </a:gridCol>
                <a:gridCol w="2326277">
                  <a:extLst>
                    <a:ext uri="{9D8B030D-6E8A-4147-A177-3AD203B41FA5}">
                      <a16:colId xmlns:a16="http://schemas.microsoft.com/office/drawing/2014/main" val="20003"/>
                    </a:ext>
                  </a:extLst>
                </a:gridCol>
              </a:tblGrid>
              <a:tr h="266779">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489446">
                <a:tc>
                  <a:txBody>
                    <a:bodyPr/>
                    <a:lstStyle/>
                    <a:p>
                      <a:pPr>
                        <a:lnSpc>
                          <a:spcPct val="150000"/>
                        </a:lnSpc>
                      </a:pPr>
                      <a:r>
                        <a:rPr lang="en-US" altLang="zh-CN" sz="1400" dirty="0">
                          <a:solidFill>
                            <a:schemeClr val="bg1">
                              <a:lumMod val="50000"/>
                            </a:schemeClr>
                          </a:solidFill>
                          <a:effectLst/>
                          <a:latin typeface="+mj-ea"/>
                          <a:ea typeface="+mj-ea"/>
                        </a:rPr>
                        <a:t>M3-001</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重构之前 “用户名</a:t>
                      </a:r>
                      <a:r>
                        <a:rPr lang="en-US" altLang="zh-CN" sz="1400" dirty="0">
                          <a:solidFill>
                            <a:schemeClr val="bg1">
                              <a:lumMod val="50000"/>
                            </a:schemeClr>
                          </a:solidFill>
                          <a:effectLst/>
                          <a:latin typeface="+mj-ea"/>
                          <a:ea typeface="+mj-ea"/>
                        </a:rPr>
                        <a:t>.Custom.App01</a:t>
                      </a:r>
                      <a:r>
                        <a:rPr lang="zh-CN" altLang="en-US" sz="1400" dirty="0">
                          <a:solidFill>
                            <a:schemeClr val="bg1">
                              <a:lumMod val="50000"/>
                            </a:schemeClr>
                          </a:solidFill>
                          <a:effectLst/>
                          <a:latin typeface="+mj-ea"/>
                          <a:ea typeface="+mj-ea"/>
                        </a:rPr>
                        <a:t>”项目中的数据存储和处理组件。</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与之前作业要求相同</a:t>
                      </a:r>
                    </a:p>
                  </a:txBody>
                  <a:tcPr/>
                </a:tc>
                <a:extLst>
                  <a:ext uri="{0D108BD9-81ED-4DB2-BD59-A6C34878D82A}">
                    <a16:rowId xmlns:a16="http://schemas.microsoft.com/office/drawing/2014/main" val="10001"/>
                  </a:ext>
                </a:extLst>
              </a:tr>
              <a:tr h="489446">
                <a:tc>
                  <a:txBody>
                    <a:bodyPr/>
                    <a:lstStyle/>
                    <a:p>
                      <a:pPr>
                        <a:lnSpc>
                          <a:spcPct val="150000"/>
                        </a:lnSpc>
                      </a:pPr>
                      <a:r>
                        <a:rPr lang="en-US" altLang="zh-CN" sz="1400" dirty="0">
                          <a:solidFill>
                            <a:schemeClr val="bg1">
                              <a:lumMod val="50000"/>
                            </a:schemeClr>
                          </a:solidFill>
                          <a:effectLst/>
                          <a:latin typeface="+mj-ea"/>
                          <a:ea typeface="+mj-ea"/>
                        </a:rPr>
                        <a:t>M3-002</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为</a:t>
                      </a:r>
                      <a:r>
                        <a:rPr lang="zh-CN" altLang="en-US" sz="1400" kern="1200" dirty="0">
                          <a:solidFill>
                            <a:schemeClr val="bg1">
                              <a:lumMod val="50000"/>
                            </a:schemeClr>
                          </a:solidFill>
                          <a:effectLst/>
                          <a:latin typeface="+mj-ea"/>
                          <a:ea typeface="+mj-ea"/>
                          <a:cs typeface="+mn-cs"/>
                        </a:rPr>
                        <a:t>“用户名</a:t>
                      </a:r>
                      <a:r>
                        <a:rPr lang="en-US" altLang="zh-CN" sz="1400" kern="1200" dirty="0">
                          <a:solidFill>
                            <a:schemeClr val="bg1">
                              <a:lumMod val="50000"/>
                            </a:schemeClr>
                          </a:solidFill>
                          <a:effectLst/>
                          <a:latin typeface="+mj-ea"/>
                          <a:ea typeface="+mj-ea"/>
                          <a:cs typeface="+mn-cs"/>
                        </a:rPr>
                        <a:t>.Custom.App01</a:t>
                      </a:r>
                      <a:r>
                        <a:rPr lang="zh-CN" altLang="en-US" sz="1400" kern="1200" dirty="0">
                          <a:solidFill>
                            <a:schemeClr val="bg1">
                              <a:lumMod val="50000"/>
                            </a:schemeClr>
                          </a:solidFill>
                          <a:effectLst/>
                          <a:latin typeface="+mj-ea"/>
                          <a:ea typeface="+mj-ea"/>
                          <a:cs typeface="+mn-cs"/>
                        </a:rPr>
                        <a:t>”的书籍添加“价格”属性，创建书籍类型的实体类，用于约束相应书籍的分类。</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同上</a:t>
                      </a:r>
                    </a:p>
                  </a:txBody>
                  <a:tcPr/>
                </a:tc>
                <a:extLst>
                  <a:ext uri="{0D108BD9-81ED-4DB2-BD59-A6C34878D82A}">
                    <a16:rowId xmlns:a16="http://schemas.microsoft.com/office/drawing/2014/main" val="2978849936"/>
                  </a:ext>
                </a:extLst>
              </a:tr>
              <a:tr h="489446">
                <a:tc>
                  <a:txBody>
                    <a:bodyPr/>
                    <a:lstStyle/>
                    <a:p>
                      <a:pPr>
                        <a:lnSpc>
                          <a:spcPct val="150000"/>
                        </a:lnSpc>
                      </a:pPr>
                      <a:r>
                        <a:rPr lang="en-US" altLang="zh-CN" sz="1400" dirty="0">
                          <a:solidFill>
                            <a:schemeClr val="bg1">
                              <a:lumMod val="50000"/>
                            </a:schemeClr>
                          </a:solidFill>
                          <a:effectLst/>
                          <a:latin typeface="+mj-ea"/>
                          <a:ea typeface="+mj-ea"/>
                        </a:rPr>
                        <a:t>M3-003</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参考课程“</a:t>
                      </a:r>
                      <a:r>
                        <a:rPr lang="en-US" altLang="zh-CN" sz="1400" dirty="0" err="1">
                          <a:solidFill>
                            <a:schemeClr val="bg1">
                              <a:lumMod val="50000"/>
                            </a:schemeClr>
                          </a:solidFill>
                          <a:effectLst/>
                          <a:latin typeface="+mj-ea"/>
                          <a:ea typeface="+mj-ea"/>
                        </a:rPr>
                        <a:t>Custom.Model</a:t>
                      </a:r>
                      <a:r>
                        <a:rPr lang="zh-CN" altLang="en-US" sz="1400" dirty="0">
                          <a:solidFill>
                            <a:schemeClr val="bg1">
                              <a:lumMod val="50000"/>
                            </a:schemeClr>
                          </a:solidFill>
                          <a:effectLst/>
                          <a:latin typeface="+mj-ea"/>
                          <a:ea typeface="+mj-ea"/>
                        </a:rPr>
                        <a:t>”大致分析图书管理的类图和简单用例。</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同上</a:t>
                      </a:r>
                    </a:p>
                  </a:txBody>
                  <a:tcPr/>
                </a:tc>
                <a:extLst>
                  <a:ext uri="{0D108BD9-81ED-4DB2-BD59-A6C34878D82A}">
                    <a16:rowId xmlns:a16="http://schemas.microsoft.com/office/drawing/2014/main" val="579676073"/>
                  </a:ext>
                </a:extLst>
              </a:tr>
            </a:tbl>
          </a:graphicData>
        </a:graphic>
      </p:graphicFrame>
    </p:spTree>
    <p:extLst>
      <p:ext uri="{BB962C8B-B14F-4D97-AF65-F5344CB8AC3E}">
        <p14:creationId xmlns:p14="http://schemas.microsoft.com/office/powerpoint/2010/main" val="830773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 </a:t>
            </a:r>
            <a:r>
              <a:rPr lang="zh-CN" altLang="en-US" dirty="0"/>
              <a:t>控制器：处理请求和响应匹配，而不是逻辑处理</a:t>
            </a:r>
          </a:p>
        </p:txBody>
      </p:sp>
      <p:graphicFrame>
        <p:nvGraphicFramePr>
          <p:cNvPr id="3" name="表格 2"/>
          <p:cNvGraphicFramePr>
            <a:graphicFrameLocks noGrp="1"/>
          </p:cNvGraphicFramePr>
          <p:nvPr>
            <p:extLst>
              <p:ext uri="{D42A27DB-BD31-4B8C-83A1-F6EECF244321}">
                <p14:modId xmlns:p14="http://schemas.microsoft.com/office/powerpoint/2010/main" val="37400337"/>
              </p:ext>
            </p:extLst>
          </p:nvPr>
        </p:nvGraphicFramePr>
        <p:xfrm>
          <a:off x="473724" y="1222871"/>
          <a:ext cx="11281274" cy="3104200"/>
        </p:xfrm>
        <a:graphic>
          <a:graphicData uri="http://schemas.openxmlformats.org/drawingml/2006/table">
            <a:tbl>
              <a:tblPr firstRow="1" bandRow="1">
                <a:effectLst/>
                <a:tableStyleId>{5C22544A-7EE6-4342-B048-85BDC9FD1C3A}</a:tableStyleId>
              </a:tblPr>
              <a:tblGrid>
                <a:gridCol w="1393176">
                  <a:extLst>
                    <a:ext uri="{9D8B030D-6E8A-4147-A177-3AD203B41FA5}">
                      <a16:colId xmlns:a16="http://schemas.microsoft.com/office/drawing/2014/main" val="20000"/>
                    </a:ext>
                  </a:extLst>
                </a:gridCol>
                <a:gridCol w="9888098">
                  <a:extLst>
                    <a:ext uri="{9D8B030D-6E8A-4147-A177-3AD203B41FA5}">
                      <a16:colId xmlns:a16="http://schemas.microsoft.com/office/drawing/2014/main" val="20001"/>
                    </a:ext>
                  </a:extLst>
                </a:gridCol>
              </a:tblGrid>
              <a:tr h="1661843">
                <a:tc>
                  <a:txBody>
                    <a:bodyPr/>
                    <a:lstStyle/>
                    <a:p>
                      <a:pPr algn="r"/>
                      <a:r>
                        <a:rPr lang="zh-CN" altLang="en-US" sz="1800" b="0" dirty="0">
                          <a:solidFill>
                            <a:schemeClr val="bg1">
                              <a:lumMod val="50000"/>
                            </a:schemeClr>
                          </a:solidFill>
                          <a:latin typeface="+mj-ea"/>
                          <a:ea typeface="+mj-ea"/>
                        </a:rPr>
                        <a:t>职责：</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将前端（浏览器）的请求即用户输入，转换成可以由逻辑组件所使用的对象（实体模型对象）；</a:t>
                      </a:r>
                      <a:endParaRPr lang="en-US" altLang="zh-CN" sz="1600" b="0" dirty="0">
                        <a:solidFill>
                          <a:schemeClr val="bg1">
                            <a:lumMod val="50000"/>
                          </a:schemeClr>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将逻辑组件处理后的对象（可能不止一个）转换成一个模型（视图模型），返回给前端</a:t>
                      </a:r>
                      <a:r>
                        <a:rPr lang="en-US" altLang="zh-CN" sz="1600" b="0" dirty="0">
                          <a:solidFill>
                            <a:schemeClr val="bg1">
                              <a:lumMod val="50000"/>
                            </a:schemeClr>
                          </a:solidFill>
                          <a:latin typeface="+mj-ea"/>
                          <a:ea typeface="+mj-ea"/>
                        </a:rPr>
                        <a:t>UI</a:t>
                      </a:r>
                      <a:r>
                        <a:rPr lang="zh-CN" altLang="en-US" sz="1600" b="0" dirty="0">
                          <a:solidFill>
                            <a:schemeClr val="bg1">
                              <a:lumMod val="50000"/>
                            </a:schemeClr>
                          </a:solidFill>
                          <a:latin typeface="+mj-ea"/>
                          <a:ea typeface="+mj-ea"/>
                        </a:rPr>
                        <a:t>进行处理；</a:t>
                      </a:r>
                      <a:endParaRPr lang="en-US" altLang="zh-CN" sz="1600" b="0" dirty="0">
                        <a:solidFill>
                          <a:schemeClr val="bg1">
                            <a:lumMod val="50000"/>
                          </a:schemeClr>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将视图模型无法满足前端需求的其它数据，使用</a:t>
                      </a:r>
                      <a:r>
                        <a:rPr lang="en-US" altLang="zh-CN" sz="1600" b="0" dirty="0" err="1">
                          <a:solidFill>
                            <a:schemeClr val="bg1">
                              <a:lumMod val="50000"/>
                            </a:schemeClr>
                          </a:solidFill>
                          <a:latin typeface="+mj-ea"/>
                          <a:ea typeface="+mj-ea"/>
                        </a:rPr>
                        <a:t>ViewBag</a:t>
                      </a:r>
                      <a:r>
                        <a:rPr lang="zh-CN" altLang="en-US" sz="1600" b="0" dirty="0">
                          <a:solidFill>
                            <a:schemeClr val="bg1">
                              <a:lumMod val="50000"/>
                            </a:schemeClr>
                          </a:solidFill>
                          <a:latin typeface="+mj-ea"/>
                          <a:ea typeface="+mj-ea"/>
                        </a:rPr>
                        <a:t>或者</a:t>
                      </a:r>
                      <a:r>
                        <a:rPr lang="en-US" altLang="zh-CN" sz="1600" b="0" dirty="0" err="1">
                          <a:solidFill>
                            <a:schemeClr val="bg1">
                              <a:lumMod val="50000"/>
                            </a:schemeClr>
                          </a:solidFill>
                          <a:latin typeface="+mj-ea"/>
                          <a:ea typeface="+mj-ea"/>
                        </a:rPr>
                        <a:t>ViewData</a:t>
                      </a:r>
                      <a:r>
                        <a:rPr lang="zh-CN" altLang="en-US" sz="1600" b="0" dirty="0">
                          <a:solidFill>
                            <a:schemeClr val="bg1">
                              <a:lumMod val="50000"/>
                            </a:schemeClr>
                          </a:solidFill>
                          <a:latin typeface="+mj-ea"/>
                          <a:ea typeface="+mj-ea"/>
                        </a:rPr>
                        <a:t>打包返回给前端</a:t>
                      </a:r>
                      <a:r>
                        <a:rPr lang="en-US" altLang="zh-CN" sz="1600" b="0" dirty="0">
                          <a:solidFill>
                            <a:schemeClr val="bg1">
                              <a:lumMod val="50000"/>
                            </a:schemeClr>
                          </a:solidFill>
                          <a:latin typeface="+mj-ea"/>
                          <a:ea typeface="+mj-ea"/>
                        </a:rPr>
                        <a:t>UI</a:t>
                      </a:r>
                      <a:r>
                        <a:rPr lang="zh-CN" altLang="en-US" sz="1600" b="0" dirty="0">
                          <a:solidFill>
                            <a:schemeClr val="bg1">
                              <a:lumMod val="50000"/>
                            </a:schemeClr>
                          </a:solidFill>
                          <a:latin typeface="+mj-ea"/>
                          <a:ea typeface="+mj-ea"/>
                        </a:rPr>
                        <a:t>进行处理；</a:t>
                      </a:r>
                      <a:endParaRPr lang="en-US" altLang="zh-CN" sz="1600" b="0" dirty="0">
                        <a:solidFill>
                          <a:schemeClr val="bg1">
                            <a:lumMod val="50000"/>
                          </a:schemeClr>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视图模型和业务逻辑使用的实体模型不要混在一起处理。</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0">
                <a:tc>
                  <a:txBody>
                    <a:bodyPr/>
                    <a:lstStyle/>
                    <a:p>
                      <a:pPr algn="r"/>
                      <a:r>
                        <a:rPr lang="zh-CN" altLang="en-US" sz="1800" b="0" dirty="0">
                          <a:solidFill>
                            <a:schemeClr val="bg1">
                              <a:lumMod val="50000"/>
                            </a:schemeClr>
                          </a:solidFill>
                          <a:latin typeface="+mj-ea"/>
                          <a:ea typeface="+mj-ea"/>
                        </a:rPr>
                        <a:t>访问限制：</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限制前端对控制器的访问方式；</a:t>
                      </a:r>
                      <a:endParaRPr lang="en-US" altLang="zh-CN" sz="1600" b="0" dirty="0">
                        <a:solidFill>
                          <a:schemeClr val="bg1">
                            <a:lumMod val="50000"/>
                          </a:schemeClr>
                        </a:solidFill>
                        <a:latin typeface="+mj-ea"/>
                        <a:ea typeface="+mj-ea"/>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限制前端对控制器的访问授权；</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7957">
                <a:tc>
                  <a:txBody>
                    <a:bodyPr/>
                    <a:lstStyle/>
                    <a:p>
                      <a:pPr algn="r"/>
                      <a:r>
                        <a:rPr lang="zh-CN" altLang="en-US" sz="1800" b="0" dirty="0">
                          <a:solidFill>
                            <a:schemeClr val="bg1">
                              <a:lumMod val="50000"/>
                            </a:schemeClr>
                          </a:solidFill>
                          <a:latin typeface="+mj-ea"/>
                          <a:ea typeface="+mj-ea"/>
                        </a:rPr>
                        <a:t>数据校验：</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600" b="0" dirty="0">
                          <a:solidFill>
                            <a:schemeClr val="bg1">
                              <a:lumMod val="50000"/>
                            </a:schemeClr>
                          </a:solidFill>
                          <a:latin typeface="+mj-ea"/>
                          <a:ea typeface="+mj-ea"/>
                        </a:rPr>
                        <a:t>避免非法对象数据存储到数据中</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6162275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 </a:t>
            </a:r>
            <a:r>
              <a:rPr lang="zh-CN" altLang="en-US" dirty="0"/>
              <a:t>控制器职责</a:t>
            </a:r>
          </a:p>
        </p:txBody>
      </p:sp>
      <p:pic>
        <p:nvPicPr>
          <p:cNvPr id="3" name="图片 2"/>
          <p:cNvPicPr>
            <a:picLocks noChangeAspect="1"/>
          </p:cNvPicPr>
          <p:nvPr/>
        </p:nvPicPr>
        <p:blipFill rotWithShape="1">
          <a:blip r:embed="rId2"/>
          <a:srcRect l="23149" r="10491"/>
          <a:stretch/>
        </p:blipFill>
        <p:spPr>
          <a:xfrm>
            <a:off x="81634" y="754855"/>
            <a:ext cx="4234544" cy="5669782"/>
          </a:xfrm>
          <a:prstGeom prst="rect">
            <a:avLst/>
          </a:prstGeom>
        </p:spPr>
      </p:pic>
      <p:sp>
        <p:nvSpPr>
          <p:cNvPr id="4" name="矩形 3"/>
          <p:cNvSpPr/>
          <p:nvPr/>
        </p:nvSpPr>
        <p:spPr>
          <a:xfrm flipH="1">
            <a:off x="3437705" y="3265715"/>
            <a:ext cx="45719" cy="85997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flipH="1">
            <a:off x="3965659" y="2155371"/>
            <a:ext cx="45719" cy="6095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687286" y="769696"/>
            <a:ext cx="7455735" cy="5660385"/>
            <a:chOff x="1687286" y="769696"/>
            <a:chExt cx="7455735" cy="5660385"/>
          </a:xfrm>
        </p:grpSpPr>
        <p:pic>
          <p:nvPicPr>
            <p:cNvPr id="6" name="图片 5"/>
            <p:cNvPicPr>
              <a:picLocks noChangeAspect="1"/>
            </p:cNvPicPr>
            <p:nvPr/>
          </p:nvPicPr>
          <p:blipFill>
            <a:blip r:embed="rId3"/>
            <a:stretch>
              <a:fillRect/>
            </a:stretch>
          </p:blipFill>
          <p:spPr>
            <a:xfrm>
              <a:off x="4427111" y="769696"/>
              <a:ext cx="4715910" cy="5660385"/>
            </a:xfrm>
            <a:prstGeom prst="rect">
              <a:avLst/>
            </a:prstGeom>
          </p:spPr>
        </p:pic>
        <p:cxnSp>
          <p:nvCxnSpPr>
            <p:cNvPr id="8" name="直接箭头连接符 7"/>
            <p:cNvCxnSpPr>
              <a:stCxn id="5" idx="1"/>
            </p:cNvCxnSpPr>
            <p:nvPr/>
          </p:nvCxnSpPr>
          <p:spPr>
            <a:xfrm flipV="1">
              <a:off x="4011378" y="2460170"/>
              <a:ext cx="772893" cy="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3483424" y="3695700"/>
              <a:ext cx="1665519" cy="544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1687286" y="4884248"/>
              <a:ext cx="4664528" cy="297352"/>
            </a:xfrm>
            <a:custGeom>
              <a:avLst/>
              <a:gdLst>
                <a:gd name="connsiteX0" fmla="*/ 0 w 4664528"/>
                <a:gd name="connsiteY0" fmla="*/ 204823 h 297352"/>
                <a:gd name="connsiteX1" fmla="*/ 996043 w 4664528"/>
                <a:gd name="connsiteY1" fmla="*/ 25209 h 297352"/>
                <a:gd name="connsiteX2" fmla="*/ 3276600 w 4664528"/>
                <a:gd name="connsiteY2" fmla="*/ 30652 h 297352"/>
                <a:gd name="connsiteX3" fmla="*/ 4664528 w 4664528"/>
                <a:gd name="connsiteY3" fmla="*/ 297352 h 297352"/>
              </a:gdLst>
              <a:ahLst/>
              <a:cxnLst>
                <a:cxn ang="0">
                  <a:pos x="connsiteX0" y="connsiteY0"/>
                </a:cxn>
                <a:cxn ang="0">
                  <a:pos x="connsiteX1" y="connsiteY1"/>
                </a:cxn>
                <a:cxn ang="0">
                  <a:pos x="connsiteX2" y="connsiteY2"/>
                </a:cxn>
                <a:cxn ang="0">
                  <a:pos x="connsiteX3" y="connsiteY3"/>
                </a:cxn>
              </a:cxnLst>
              <a:rect l="l" t="t" r="r" b="b"/>
              <a:pathLst>
                <a:path w="4664528" h="297352">
                  <a:moveTo>
                    <a:pt x="0" y="204823"/>
                  </a:moveTo>
                  <a:cubicBezTo>
                    <a:pt x="224971" y="129530"/>
                    <a:pt x="449943" y="54237"/>
                    <a:pt x="996043" y="25209"/>
                  </a:cubicBezTo>
                  <a:cubicBezTo>
                    <a:pt x="1542143" y="-3819"/>
                    <a:pt x="2665186" y="-14705"/>
                    <a:pt x="3276600" y="30652"/>
                  </a:cubicBezTo>
                  <a:cubicBezTo>
                    <a:pt x="3888014" y="76009"/>
                    <a:pt x="4276271" y="186680"/>
                    <a:pt x="4664528" y="297352"/>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8528958" y="2401128"/>
            <a:ext cx="3452132" cy="2119845"/>
            <a:chOff x="8528958" y="2401128"/>
            <a:chExt cx="3452132" cy="2119845"/>
          </a:xfrm>
        </p:grpSpPr>
        <p:pic>
          <p:nvPicPr>
            <p:cNvPr id="14" name="图片 13"/>
            <p:cNvPicPr>
              <a:picLocks noChangeAspect="1"/>
            </p:cNvPicPr>
            <p:nvPr/>
          </p:nvPicPr>
          <p:blipFill>
            <a:blip r:embed="rId4"/>
            <a:stretch>
              <a:fillRect/>
            </a:stretch>
          </p:blipFill>
          <p:spPr>
            <a:xfrm>
              <a:off x="8528958" y="2401128"/>
              <a:ext cx="3452132" cy="2119845"/>
            </a:xfrm>
            <a:prstGeom prst="rect">
              <a:avLst/>
            </a:prstGeom>
            <a:ln>
              <a:noFill/>
            </a:ln>
            <a:effectLst>
              <a:outerShdw blurRad="292100" dist="139700" dir="2700000" algn="tl" rotWithShape="0">
                <a:srgbClr val="333333">
                  <a:alpha val="65000"/>
                </a:srgbClr>
              </a:outerShdw>
            </a:effectLst>
          </p:spPr>
        </p:pic>
        <p:cxnSp>
          <p:nvCxnSpPr>
            <p:cNvPr id="16" name="直接连接符 15"/>
            <p:cNvCxnSpPr/>
            <p:nvPr/>
          </p:nvCxnSpPr>
          <p:spPr>
            <a:xfrm>
              <a:off x="9067800" y="3129642"/>
              <a:ext cx="1883228" cy="1088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067800" y="3540761"/>
              <a:ext cx="1883228" cy="1088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665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 </a:t>
            </a:r>
            <a:r>
              <a:rPr lang="zh-CN" altLang="en-US" dirty="0"/>
              <a:t>控制器职责：在前端</a:t>
            </a:r>
            <a:r>
              <a:rPr lang="en-US" altLang="zh-CN" dirty="0"/>
              <a:t>UI</a:t>
            </a:r>
            <a:r>
              <a:rPr lang="zh-CN" altLang="en-US" dirty="0"/>
              <a:t>和数据存储之间搭桥</a:t>
            </a:r>
          </a:p>
        </p:txBody>
      </p:sp>
      <p:pic>
        <p:nvPicPr>
          <p:cNvPr id="3" name="图片 2"/>
          <p:cNvPicPr>
            <a:picLocks noChangeAspect="1"/>
          </p:cNvPicPr>
          <p:nvPr/>
        </p:nvPicPr>
        <p:blipFill>
          <a:blip r:embed="rId2"/>
          <a:stretch>
            <a:fillRect/>
          </a:stretch>
        </p:blipFill>
        <p:spPr>
          <a:xfrm>
            <a:off x="9670170" y="718458"/>
            <a:ext cx="2312077" cy="5845628"/>
          </a:xfrm>
          <a:prstGeom prst="rect">
            <a:avLst/>
          </a:prstGeom>
        </p:spPr>
      </p:pic>
      <p:pic>
        <p:nvPicPr>
          <p:cNvPr id="4" name="图片 3"/>
          <p:cNvPicPr>
            <a:picLocks noChangeAspect="1"/>
          </p:cNvPicPr>
          <p:nvPr/>
        </p:nvPicPr>
        <p:blipFill>
          <a:blip r:embed="rId3"/>
          <a:stretch>
            <a:fillRect/>
          </a:stretch>
        </p:blipFill>
        <p:spPr>
          <a:xfrm>
            <a:off x="70756" y="718458"/>
            <a:ext cx="9487410" cy="5845628"/>
          </a:xfrm>
          <a:prstGeom prst="rect">
            <a:avLst/>
          </a:prstGeom>
        </p:spPr>
      </p:pic>
    </p:spTree>
    <p:extLst>
      <p:ext uri="{BB962C8B-B14F-4D97-AF65-F5344CB8AC3E}">
        <p14:creationId xmlns:p14="http://schemas.microsoft.com/office/powerpoint/2010/main" val="27490559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 </a:t>
            </a:r>
            <a:r>
              <a:rPr lang="zh-CN" altLang="en-US" dirty="0"/>
              <a:t>控制器职责：在前端 </a:t>
            </a:r>
            <a:r>
              <a:rPr lang="en-US" altLang="zh-CN" dirty="0"/>
              <a:t>UI </a:t>
            </a:r>
            <a:r>
              <a:rPr lang="zh-CN" altLang="en-US" dirty="0"/>
              <a:t>和数据存储之间搭桥，构建视图模型</a:t>
            </a:r>
          </a:p>
        </p:txBody>
      </p:sp>
      <p:pic>
        <p:nvPicPr>
          <p:cNvPr id="3" name="图片 2"/>
          <p:cNvPicPr>
            <a:picLocks noChangeAspect="1"/>
          </p:cNvPicPr>
          <p:nvPr/>
        </p:nvPicPr>
        <p:blipFill>
          <a:blip r:embed="rId2"/>
          <a:stretch>
            <a:fillRect/>
          </a:stretch>
        </p:blipFill>
        <p:spPr>
          <a:xfrm>
            <a:off x="65314" y="760596"/>
            <a:ext cx="6281058" cy="5166677"/>
          </a:xfrm>
          <a:prstGeom prst="rect">
            <a:avLst/>
          </a:prstGeom>
        </p:spPr>
      </p:pic>
      <p:pic>
        <p:nvPicPr>
          <p:cNvPr id="4" name="图片 3"/>
          <p:cNvPicPr>
            <a:picLocks noChangeAspect="1"/>
          </p:cNvPicPr>
          <p:nvPr/>
        </p:nvPicPr>
        <p:blipFill rotWithShape="1">
          <a:blip r:embed="rId3"/>
          <a:srcRect b="3653"/>
          <a:stretch/>
        </p:blipFill>
        <p:spPr>
          <a:xfrm>
            <a:off x="6346372" y="760596"/>
            <a:ext cx="5719786" cy="5166675"/>
          </a:xfrm>
          <a:prstGeom prst="rect">
            <a:avLst/>
          </a:prstGeom>
        </p:spPr>
      </p:pic>
    </p:spTree>
    <p:extLst>
      <p:ext uri="{BB962C8B-B14F-4D97-AF65-F5344CB8AC3E}">
        <p14:creationId xmlns:p14="http://schemas.microsoft.com/office/powerpoint/2010/main" val="40491605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 </a:t>
            </a:r>
            <a:r>
              <a:rPr lang="zh-CN" altLang="en-US" dirty="0"/>
              <a:t>控制器职责：在前端 </a:t>
            </a:r>
            <a:r>
              <a:rPr lang="en-US" altLang="zh-CN" dirty="0"/>
              <a:t>UI </a:t>
            </a:r>
            <a:r>
              <a:rPr lang="zh-CN" altLang="en-US" dirty="0"/>
              <a:t>和数据存储之间搭桥，使用视图模型</a:t>
            </a:r>
          </a:p>
        </p:txBody>
      </p:sp>
      <p:pic>
        <p:nvPicPr>
          <p:cNvPr id="3" name="图片 2"/>
          <p:cNvPicPr>
            <a:picLocks noChangeAspect="1"/>
          </p:cNvPicPr>
          <p:nvPr/>
        </p:nvPicPr>
        <p:blipFill>
          <a:blip r:embed="rId2"/>
          <a:stretch>
            <a:fillRect/>
          </a:stretch>
        </p:blipFill>
        <p:spPr>
          <a:xfrm>
            <a:off x="4572607" y="664028"/>
            <a:ext cx="2519437" cy="5864392"/>
          </a:xfrm>
          <a:prstGeom prst="rect">
            <a:avLst/>
          </a:prstGeom>
        </p:spPr>
      </p:pic>
      <p:pic>
        <p:nvPicPr>
          <p:cNvPr id="4" name="图片 3"/>
          <p:cNvPicPr>
            <a:picLocks noChangeAspect="1"/>
          </p:cNvPicPr>
          <p:nvPr/>
        </p:nvPicPr>
        <p:blipFill>
          <a:blip r:embed="rId3"/>
          <a:stretch>
            <a:fillRect/>
          </a:stretch>
        </p:blipFill>
        <p:spPr>
          <a:xfrm>
            <a:off x="5985394" y="2204357"/>
            <a:ext cx="1377429" cy="121988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a:stretch>
            <a:fillRect/>
          </a:stretch>
        </p:blipFill>
        <p:spPr>
          <a:xfrm>
            <a:off x="463740" y="664028"/>
            <a:ext cx="3730285" cy="3840178"/>
          </a:xfrm>
          <a:prstGeom prst="rect">
            <a:avLst/>
          </a:prstGeom>
        </p:spPr>
      </p:pic>
      <p:sp>
        <p:nvSpPr>
          <p:cNvPr id="6" name="矩形 5"/>
          <p:cNvSpPr/>
          <p:nvPr/>
        </p:nvSpPr>
        <p:spPr>
          <a:xfrm>
            <a:off x="658586" y="2079171"/>
            <a:ext cx="3535439" cy="359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58585" y="3494314"/>
            <a:ext cx="3535440" cy="35922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58586" y="4008008"/>
            <a:ext cx="3535439" cy="359229"/>
          </a:xfrm>
          <a:prstGeom prst="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4191000" y="2269671"/>
            <a:ext cx="1230086" cy="702357"/>
          </a:xfrm>
          <a:custGeom>
            <a:avLst/>
            <a:gdLst>
              <a:gd name="connsiteX0" fmla="*/ 0 w 1230086"/>
              <a:gd name="connsiteY0" fmla="*/ 0 h 702357"/>
              <a:gd name="connsiteX1" fmla="*/ 185057 w 1230086"/>
              <a:gd name="connsiteY1" fmla="*/ 680358 h 702357"/>
              <a:gd name="connsiteX2" fmla="*/ 642257 w 1230086"/>
              <a:gd name="connsiteY2" fmla="*/ 544286 h 702357"/>
              <a:gd name="connsiteX3" fmla="*/ 1230086 w 1230086"/>
              <a:gd name="connsiteY3" fmla="*/ 631372 h 702357"/>
            </a:gdLst>
            <a:ahLst/>
            <a:cxnLst>
              <a:cxn ang="0">
                <a:pos x="connsiteX0" y="connsiteY0"/>
              </a:cxn>
              <a:cxn ang="0">
                <a:pos x="connsiteX1" y="connsiteY1"/>
              </a:cxn>
              <a:cxn ang="0">
                <a:pos x="connsiteX2" y="connsiteY2"/>
              </a:cxn>
              <a:cxn ang="0">
                <a:pos x="connsiteX3" y="connsiteY3"/>
              </a:cxn>
            </a:cxnLst>
            <a:rect l="l" t="t" r="r" b="b"/>
            <a:pathLst>
              <a:path w="1230086" h="702357">
                <a:moveTo>
                  <a:pt x="0" y="0"/>
                </a:moveTo>
                <a:cubicBezTo>
                  <a:pt x="39007" y="294822"/>
                  <a:pt x="78014" y="589644"/>
                  <a:pt x="185057" y="680358"/>
                </a:cubicBezTo>
                <a:cubicBezTo>
                  <a:pt x="292100" y="771072"/>
                  <a:pt x="468086" y="552450"/>
                  <a:pt x="642257" y="544286"/>
                </a:cubicBezTo>
                <a:cubicBezTo>
                  <a:pt x="816429" y="536122"/>
                  <a:pt x="1023257" y="583747"/>
                  <a:pt x="1230086" y="63137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185557" y="2356757"/>
            <a:ext cx="930729" cy="1328057"/>
          </a:xfrm>
          <a:custGeom>
            <a:avLst/>
            <a:gdLst>
              <a:gd name="connsiteX0" fmla="*/ 0 w 930729"/>
              <a:gd name="connsiteY0" fmla="*/ 1328057 h 1328057"/>
              <a:gd name="connsiteX1" fmla="*/ 163286 w 930729"/>
              <a:gd name="connsiteY1" fmla="*/ 266700 h 1328057"/>
              <a:gd name="connsiteX2" fmla="*/ 930729 w 930729"/>
              <a:gd name="connsiteY2" fmla="*/ 0 h 1328057"/>
            </a:gdLst>
            <a:ahLst/>
            <a:cxnLst>
              <a:cxn ang="0">
                <a:pos x="connsiteX0" y="connsiteY0"/>
              </a:cxn>
              <a:cxn ang="0">
                <a:pos x="connsiteX1" y="connsiteY1"/>
              </a:cxn>
              <a:cxn ang="0">
                <a:pos x="connsiteX2" y="connsiteY2"/>
              </a:cxn>
            </a:cxnLst>
            <a:rect l="l" t="t" r="r" b="b"/>
            <a:pathLst>
              <a:path w="930729" h="1328057">
                <a:moveTo>
                  <a:pt x="0" y="1328057"/>
                </a:moveTo>
                <a:cubicBezTo>
                  <a:pt x="4082" y="908050"/>
                  <a:pt x="8165" y="488043"/>
                  <a:pt x="163286" y="266700"/>
                </a:cubicBezTo>
                <a:cubicBezTo>
                  <a:pt x="318407" y="45357"/>
                  <a:pt x="624568" y="22678"/>
                  <a:pt x="930729"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196443" y="1964871"/>
            <a:ext cx="941614" cy="2319996"/>
          </a:xfrm>
          <a:custGeom>
            <a:avLst/>
            <a:gdLst>
              <a:gd name="connsiteX0" fmla="*/ 0 w 941614"/>
              <a:gd name="connsiteY0" fmla="*/ 2247900 h 2319996"/>
              <a:gd name="connsiteX1" fmla="*/ 141514 w 941614"/>
              <a:gd name="connsiteY1" fmla="*/ 2106386 h 2319996"/>
              <a:gd name="connsiteX2" fmla="*/ 228600 w 941614"/>
              <a:gd name="connsiteY2" fmla="*/ 451758 h 2319996"/>
              <a:gd name="connsiteX3" fmla="*/ 941614 w 941614"/>
              <a:gd name="connsiteY3" fmla="*/ 0 h 2319996"/>
            </a:gdLst>
            <a:ahLst/>
            <a:cxnLst>
              <a:cxn ang="0">
                <a:pos x="connsiteX0" y="connsiteY0"/>
              </a:cxn>
              <a:cxn ang="0">
                <a:pos x="connsiteX1" y="connsiteY1"/>
              </a:cxn>
              <a:cxn ang="0">
                <a:pos x="connsiteX2" y="connsiteY2"/>
              </a:cxn>
              <a:cxn ang="0">
                <a:pos x="connsiteX3" y="connsiteY3"/>
              </a:cxn>
            </a:cxnLst>
            <a:rect l="l" t="t" r="r" b="b"/>
            <a:pathLst>
              <a:path w="941614" h="2319996">
                <a:moveTo>
                  <a:pt x="0" y="2247900"/>
                </a:moveTo>
                <a:cubicBezTo>
                  <a:pt x="51707" y="2326821"/>
                  <a:pt x="103414" y="2405743"/>
                  <a:pt x="141514" y="2106386"/>
                </a:cubicBezTo>
                <a:cubicBezTo>
                  <a:pt x="179614" y="1807029"/>
                  <a:pt x="95250" y="802822"/>
                  <a:pt x="228600" y="451758"/>
                </a:cubicBezTo>
                <a:cubicBezTo>
                  <a:pt x="361950" y="100694"/>
                  <a:pt x="651782" y="50347"/>
                  <a:pt x="941614" y="0"/>
                </a:cubicBezTo>
              </a:path>
            </a:pathLst>
          </a:cu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5"/>
          <a:stretch>
            <a:fillRect/>
          </a:stretch>
        </p:blipFill>
        <p:spPr>
          <a:xfrm>
            <a:off x="7468208" y="664029"/>
            <a:ext cx="4487827" cy="5864392"/>
          </a:xfrm>
          <a:prstGeom prst="rect">
            <a:avLst/>
          </a:prstGeom>
        </p:spPr>
      </p:pic>
      <p:sp>
        <p:nvSpPr>
          <p:cNvPr id="14" name="矩形 13"/>
          <p:cNvSpPr/>
          <p:nvPr/>
        </p:nvSpPr>
        <p:spPr>
          <a:xfrm>
            <a:off x="7516586" y="729343"/>
            <a:ext cx="59871" cy="1709057"/>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516586" y="2592867"/>
            <a:ext cx="59871" cy="145662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16380" y="4713515"/>
            <a:ext cx="60077" cy="176892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5551714" y="3216729"/>
            <a:ext cx="1964872" cy="2356757"/>
          </a:xfrm>
          <a:custGeom>
            <a:avLst/>
            <a:gdLst>
              <a:gd name="connsiteX0" fmla="*/ 1964872 w 1964872"/>
              <a:gd name="connsiteY0" fmla="*/ 2356757 h 2356757"/>
              <a:gd name="connsiteX1" fmla="*/ 1371600 w 1964872"/>
              <a:gd name="connsiteY1" fmla="*/ 1807028 h 2356757"/>
              <a:gd name="connsiteX2" fmla="*/ 0 w 1964872"/>
              <a:gd name="connsiteY2" fmla="*/ 0 h 2356757"/>
            </a:gdLst>
            <a:ahLst/>
            <a:cxnLst>
              <a:cxn ang="0">
                <a:pos x="connsiteX0" y="connsiteY0"/>
              </a:cxn>
              <a:cxn ang="0">
                <a:pos x="connsiteX1" y="connsiteY1"/>
              </a:cxn>
              <a:cxn ang="0">
                <a:pos x="connsiteX2" y="connsiteY2"/>
              </a:cxn>
            </a:cxnLst>
            <a:rect l="l" t="t" r="r" b="b"/>
            <a:pathLst>
              <a:path w="1964872" h="2356757">
                <a:moveTo>
                  <a:pt x="1964872" y="2356757"/>
                </a:moveTo>
                <a:cubicBezTo>
                  <a:pt x="1831975" y="2278289"/>
                  <a:pt x="1699079" y="2199821"/>
                  <a:pt x="1371600" y="1807028"/>
                </a:cubicBezTo>
                <a:cubicBezTo>
                  <a:pt x="1044121" y="1414235"/>
                  <a:pt x="522060" y="707117"/>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6651171" y="1979012"/>
            <a:ext cx="892629" cy="802288"/>
          </a:xfrm>
          <a:custGeom>
            <a:avLst/>
            <a:gdLst>
              <a:gd name="connsiteX0" fmla="*/ 892629 w 892629"/>
              <a:gd name="connsiteY0" fmla="*/ 802288 h 802288"/>
              <a:gd name="connsiteX1" fmla="*/ 713015 w 892629"/>
              <a:gd name="connsiteY1" fmla="*/ 45731 h 802288"/>
              <a:gd name="connsiteX2" fmla="*/ 0 w 892629"/>
              <a:gd name="connsiteY2" fmla="*/ 149145 h 802288"/>
            </a:gdLst>
            <a:ahLst/>
            <a:cxnLst>
              <a:cxn ang="0">
                <a:pos x="connsiteX0" y="connsiteY0"/>
              </a:cxn>
              <a:cxn ang="0">
                <a:pos x="connsiteX1" y="connsiteY1"/>
              </a:cxn>
              <a:cxn ang="0">
                <a:pos x="connsiteX2" y="connsiteY2"/>
              </a:cxn>
            </a:cxnLst>
            <a:rect l="l" t="t" r="r" b="b"/>
            <a:pathLst>
              <a:path w="892629" h="802288">
                <a:moveTo>
                  <a:pt x="892629" y="802288"/>
                </a:moveTo>
                <a:cubicBezTo>
                  <a:pt x="877207" y="478438"/>
                  <a:pt x="861786" y="154588"/>
                  <a:pt x="713015" y="45731"/>
                </a:cubicBezTo>
                <a:cubicBezTo>
                  <a:pt x="564244" y="-63126"/>
                  <a:pt x="282122" y="43009"/>
                  <a:pt x="0" y="149145"/>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112329" y="1138735"/>
            <a:ext cx="1404257" cy="673736"/>
          </a:xfrm>
          <a:custGeom>
            <a:avLst/>
            <a:gdLst>
              <a:gd name="connsiteX0" fmla="*/ 1404257 w 1404257"/>
              <a:gd name="connsiteY0" fmla="*/ 15151 h 673736"/>
              <a:gd name="connsiteX1" fmla="*/ 462642 w 1404257"/>
              <a:gd name="connsiteY1" fmla="*/ 85908 h 673736"/>
              <a:gd name="connsiteX2" fmla="*/ 0 w 1404257"/>
              <a:gd name="connsiteY2" fmla="*/ 673736 h 673736"/>
            </a:gdLst>
            <a:ahLst/>
            <a:cxnLst>
              <a:cxn ang="0">
                <a:pos x="connsiteX0" y="connsiteY0"/>
              </a:cxn>
              <a:cxn ang="0">
                <a:pos x="connsiteX1" y="connsiteY1"/>
              </a:cxn>
              <a:cxn ang="0">
                <a:pos x="connsiteX2" y="connsiteY2"/>
              </a:cxn>
            </a:cxnLst>
            <a:rect l="l" t="t" r="r" b="b"/>
            <a:pathLst>
              <a:path w="1404257" h="673736">
                <a:moveTo>
                  <a:pt x="1404257" y="15151"/>
                </a:moveTo>
                <a:cubicBezTo>
                  <a:pt x="1050471" y="-4353"/>
                  <a:pt x="696685" y="-23856"/>
                  <a:pt x="462642" y="85908"/>
                </a:cubicBezTo>
                <a:cubicBezTo>
                  <a:pt x="228599" y="195672"/>
                  <a:pt x="114299" y="434704"/>
                  <a:pt x="0" y="673736"/>
                </a:cubicBezTo>
              </a:path>
            </a:pathLst>
          </a:cu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9851571" y="3205843"/>
            <a:ext cx="1507672"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7070271" y="3091543"/>
            <a:ext cx="3287486" cy="421152"/>
          </a:xfrm>
          <a:custGeom>
            <a:avLst/>
            <a:gdLst>
              <a:gd name="connsiteX0" fmla="*/ 3287486 w 3287486"/>
              <a:gd name="connsiteY0" fmla="*/ 130628 h 421152"/>
              <a:gd name="connsiteX1" fmla="*/ 2253343 w 3287486"/>
              <a:gd name="connsiteY1" fmla="*/ 419100 h 421152"/>
              <a:gd name="connsiteX2" fmla="*/ 0 w 3287486"/>
              <a:gd name="connsiteY2" fmla="*/ 0 h 421152"/>
            </a:gdLst>
            <a:ahLst/>
            <a:cxnLst>
              <a:cxn ang="0">
                <a:pos x="connsiteX0" y="connsiteY0"/>
              </a:cxn>
              <a:cxn ang="0">
                <a:pos x="connsiteX1" y="connsiteY1"/>
              </a:cxn>
              <a:cxn ang="0">
                <a:pos x="connsiteX2" y="connsiteY2"/>
              </a:cxn>
            </a:cxnLst>
            <a:rect l="l" t="t" r="r" b="b"/>
            <a:pathLst>
              <a:path w="3287486" h="421152">
                <a:moveTo>
                  <a:pt x="3287486" y="130628"/>
                </a:moveTo>
                <a:cubicBezTo>
                  <a:pt x="3044371" y="285749"/>
                  <a:pt x="2801257" y="440871"/>
                  <a:pt x="2253343" y="419100"/>
                </a:cubicBezTo>
                <a:cubicBezTo>
                  <a:pt x="1705429" y="397329"/>
                  <a:pt x="852714" y="198664"/>
                  <a:pt x="0"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788646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 </a:t>
            </a:r>
            <a:r>
              <a:rPr lang="zh-CN" altLang="en-US" dirty="0"/>
              <a:t>控制器职责：在前端 </a:t>
            </a:r>
            <a:r>
              <a:rPr lang="en-US" altLang="zh-CN" dirty="0"/>
              <a:t>UI </a:t>
            </a:r>
            <a:r>
              <a:rPr lang="zh-CN" altLang="en-US" dirty="0"/>
              <a:t>和数据存储之间搭桥，使用视图模型</a:t>
            </a:r>
          </a:p>
        </p:txBody>
      </p:sp>
      <p:pic>
        <p:nvPicPr>
          <p:cNvPr id="4" name="图片 3"/>
          <p:cNvPicPr>
            <a:picLocks noChangeAspect="1"/>
          </p:cNvPicPr>
          <p:nvPr/>
        </p:nvPicPr>
        <p:blipFill>
          <a:blip r:embed="rId2"/>
          <a:stretch>
            <a:fillRect/>
          </a:stretch>
        </p:blipFill>
        <p:spPr>
          <a:xfrm>
            <a:off x="121271" y="772886"/>
            <a:ext cx="7515057" cy="5768564"/>
          </a:xfrm>
          <a:prstGeom prst="rect">
            <a:avLst/>
          </a:prstGeom>
        </p:spPr>
      </p:pic>
      <p:pic>
        <p:nvPicPr>
          <p:cNvPr id="5" name="图片 4"/>
          <p:cNvPicPr>
            <a:picLocks noChangeAspect="1"/>
          </p:cNvPicPr>
          <p:nvPr/>
        </p:nvPicPr>
        <p:blipFill>
          <a:blip r:embed="rId3"/>
          <a:stretch>
            <a:fillRect/>
          </a:stretch>
        </p:blipFill>
        <p:spPr>
          <a:xfrm>
            <a:off x="7719675" y="772886"/>
            <a:ext cx="4385239" cy="5718352"/>
          </a:xfrm>
          <a:prstGeom prst="rect">
            <a:avLst/>
          </a:prstGeom>
          <a:solidFill>
            <a:srgbClr val="FF0000"/>
          </a:solidFill>
        </p:spPr>
      </p:pic>
      <p:cxnSp>
        <p:nvCxnSpPr>
          <p:cNvPr id="7" name="直接连接符 6"/>
          <p:cNvCxnSpPr/>
          <p:nvPr/>
        </p:nvCxnSpPr>
        <p:spPr>
          <a:xfrm>
            <a:off x="1469571" y="4207329"/>
            <a:ext cx="6101443" cy="16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469570" y="5774872"/>
            <a:ext cx="6101443" cy="16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469569" y="6204857"/>
            <a:ext cx="6101443" cy="16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571013" y="4223657"/>
            <a:ext cx="0" cy="20029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7565571" y="2084614"/>
            <a:ext cx="489858" cy="2416629"/>
          </a:xfrm>
          <a:custGeom>
            <a:avLst/>
            <a:gdLst>
              <a:gd name="connsiteX0" fmla="*/ 0 w 489858"/>
              <a:gd name="connsiteY0" fmla="*/ 2416629 h 2416629"/>
              <a:gd name="connsiteX1" fmla="*/ 206829 w 489858"/>
              <a:gd name="connsiteY1" fmla="*/ 1023257 h 2416629"/>
              <a:gd name="connsiteX2" fmla="*/ 489858 w 489858"/>
              <a:gd name="connsiteY2" fmla="*/ 0 h 2416629"/>
            </a:gdLst>
            <a:ahLst/>
            <a:cxnLst>
              <a:cxn ang="0">
                <a:pos x="connsiteX0" y="connsiteY0"/>
              </a:cxn>
              <a:cxn ang="0">
                <a:pos x="connsiteX1" y="connsiteY1"/>
              </a:cxn>
              <a:cxn ang="0">
                <a:pos x="connsiteX2" y="connsiteY2"/>
              </a:cxn>
            </a:cxnLst>
            <a:rect l="l" t="t" r="r" b="b"/>
            <a:pathLst>
              <a:path w="489858" h="2416629">
                <a:moveTo>
                  <a:pt x="0" y="2416629"/>
                </a:moveTo>
                <a:cubicBezTo>
                  <a:pt x="62593" y="1921328"/>
                  <a:pt x="125186" y="1426028"/>
                  <a:pt x="206829" y="1023257"/>
                </a:cubicBezTo>
                <a:cubicBezTo>
                  <a:pt x="288472" y="620486"/>
                  <a:pt x="389165" y="310243"/>
                  <a:pt x="489858" y="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201153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a:t>
            </a:r>
            <a:r>
              <a:rPr lang="zh-CN" altLang="en-US" dirty="0"/>
              <a:t>控制器的职责：在前端 </a:t>
            </a:r>
            <a:r>
              <a:rPr lang="en-US" altLang="zh-CN" dirty="0"/>
              <a:t>UI </a:t>
            </a:r>
            <a:r>
              <a:rPr lang="zh-CN" altLang="en-US" dirty="0"/>
              <a:t>和数据存储之间搭桥，使用视图模型</a:t>
            </a:r>
          </a:p>
        </p:txBody>
      </p:sp>
      <p:pic>
        <p:nvPicPr>
          <p:cNvPr id="4" name="图片 3"/>
          <p:cNvPicPr>
            <a:picLocks noChangeAspect="1"/>
          </p:cNvPicPr>
          <p:nvPr/>
        </p:nvPicPr>
        <p:blipFill>
          <a:blip r:embed="rId2"/>
          <a:stretch>
            <a:fillRect/>
          </a:stretch>
        </p:blipFill>
        <p:spPr>
          <a:xfrm>
            <a:off x="457199" y="602082"/>
            <a:ext cx="10363201" cy="6085516"/>
          </a:xfrm>
          <a:prstGeom prst="rect">
            <a:avLst/>
          </a:prstGeom>
        </p:spPr>
      </p:pic>
    </p:spTree>
    <p:extLst>
      <p:ext uri="{BB962C8B-B14F-4D97-AF65-F5344CB8AC3E}">
        <p14:creationId xmlns:p14="http://schemas.microsoft.com/office/powerpoint/2010/main" val="360839330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8.2. </a:t>
            </a:r>
            <a:r>
              <a:rPr lang="zh-CN" altLang="en-US" dirty="0"/>
              <a:t>控制器访问限制</a:t>
            </a:r>
          </a:p>
        </p:txBody>
      </p:sp>
      <p:graphicFrame>
        <p:nvGraphicFramePr>
          <p:cNvPr id="3" name="表格 2"/>
          <p:cNvGraphicFramePr>
            <a:graphicFrameLocks noGrp="1"/>
          </p:cNvGraphicFramePr>
          <p:nvPr>
            <p:extLst>
              <p:ext uri="{D42A27DB-BD31-4B8C-83A1-F6EECF244321}">
                <p14:modId xmlns:p14="http://schemas.microsoft.com/office/powerpoint/2010/main" val="3817062819"/>
              </p:ext>
            </p:extLst>
          </p:nvPr>
        </p:nvGraphicFramePr>
        <p:xfrm>
          <a:off x="455363" y="853594"/>
          <a:ext cx="11281274" cy="2135372"/>
        </p:xfrm>
        <a:graphic>
          <a:graphicData uri="http://schemas.openxmlformats.org/drawingml/2006/table">
            <a:tbl>
              <a:tblPr firstRow="1" bandRow="1">
                <a:effectLst/>
                <a:tableStyleId>{5C22544A-7EE6-4342-B048-85BDC9FD1C3A}</a:tableStyleId>
              </a:tblPr>
              <a:tblGrid>
                <a:gridCol w="2117076">
                  <a:extLst>
                    <a:ext uri="{9D8B030D-6E8A-4147-A177-3AD203B41FA5}">
                      <a16:colId xmlns:a16="http://schemas.microsoft.com/office/drawing/2014/main" val="20000"/>
                    </a:ext>
                  </a:extLst>
                </a:gridCol>
                <a:gridCol w="9164198">
                  <a:extLst>
                    <a:ext uri="{9D8B030D-6E8A-4147-A177-3AD203B41FA5}">
                      <a16:colId xmlns:a16="http://schemas.microsoft.com/office/drawing/2014/main" val="20001"/>
                    </a:ext>
                  </a:extLst>
                </a:gridCol>
              </a:tblGrid>
              <a:tr h="540615">
                <a:tc>
                  <a:txBody>
                    <a:bodyPr/>
                    <a:lstStyle/>
                    <a:p>
                      <a:pPr algn="r"/>
                      <a:r>
                        <a:rPr lang="en-US" altLang="zh-CN" sz="1800" b="0" dirty="0" err="1">
                          <a:solidFill>
                            <a:schemeClr val="bg1">
                              <a:lumMod val="50000"/>
                            </a:schemeClr>
                          </a:solidFill>
                          <a:latin typeface="+mj-ea"/>
                          <a:ea typeface="+mj-ea"/>
                        </a:rPr>
                        <a:t>HttpPost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用于限制</a:t>
                      </a:r>
                      <a:r>
                        <a:rPr lang="en-US" altLang="zh-CN" sz="1800" b="0" dirty="0">
                          <a:solidFill>
                            <a:schemeClr val="bg1">
                              <a:lumMod val="50000"/>
                            </a:schemeClr>
                          </a:solidFill>
                          <a:latin typeface="+mj-ea"/>
                          <a:ea typeface="+mj-ea"/>
                        </a:rPr>
                        <a:t>Action</a:t>
                      </a:r>
                      <a:r>
                        <a:rPr lang="zh-CN" altLang="en-US" sz="1800" b="0" dirty="0">
                          <a:solidFill>
                            <a:schemeClr val="bg1">
                              <a:lumMod val="50000"/>
                            </a:schemeClr>
                          </a:solidFill>
                          <a:latin typeface="+mj-ea"/>
                          <a:ea typeface="+mj-ea"/>
                        </a:rPr>
                        <a:t>方法只接受前端 </a:t>
                      </a:r>
                      <a:r>
                        <a:rPr lang="en-US" altLang="zh-CN" sz="1800" b="0" dirty="0">
                          <a:solidFill>
                            <a:schemeClr val="bg1">
                              <a:lumMod val="50000"/>
                            </a:schemeClr>
                          </a:solidFill>
                          <a:latin typeface="+mj-ea"/>
                          <a:ea typeface="+mj-ea"/>
                        </a:rPr>
                        <a:t>HTTP Post </a:t>
                      </a:r>
                      <a:r>
                        <a:rPr lang="zh-CN" altLang="en-US" sz="1800" b="0" dirty="0">
                          <a:solidFill>
                            <a:schemeClr val="bg1">
                              <a:lumMod val="50000"/>
                            </a:schemeClr>
                          </a:solidFill>
                          <a:latin typeface="+mj-ea"/>
                          <a:ea typeface="+mj-ea"/>
                        </a:rPr>
                        <a:t>方式提交的请求；</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8843">
                <a:tc>
                  <a:txBody>
                    <a:bodyPr/>
                    <a:lstStyle/>
                    <a:p>
                      <a:pPr algn="r"/>
                      <a:r>
                        <a:rPr lang="en-US" altLang="zh-CN" sz="1800" b="0" dirty="0" err="1">
                          <a:solidFill>
                            <a:schemeClr val="bg1">
                              <a:lumMod val="50000"/>
                            </a:schemeClr>
                          </a:solidFill>
                          <a:latin typeface="+mj-ea"/>
                          <a:ea typeface="+mj-ea"/>
                        </a:rPr>
                        <a:t>HttpGet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用于限制</a:t>
                      </a:r>
                      <a:r>
                        <a:rPr lang="en-US" altLang="zh-CN" sz="1800" b="0" dirty="0">
                          <a:solidFill>
                            <a:schemeClr val="bg1">
                              <a:lumMod val="50000"/>
                            </a:schemeClr>
                          </a:solidFill>
                          <a:latin typeface="+mj-ea"/>
                          <a:ea typeface="+mj-ea"/>
                        </a:rPr>
                        <a:t>Action</a:t>
                      </a:r>
                      <a:r>
                        <a:rPr lang="zh-CN" altLang="en-US" sz="1800" b="0" dirty="0">
                          <a:solidFill>
                            <a:schemeClr val="bg1">
                              <a:lumMod val="50000"/>
                            </a:schemeClr>
                          </a:solidFill>
                          <a:latin typeface="+mj-ea"/>
                          <a:ea typeface="+mj-ea"/>
                        </a:rPr>
                        <a:t>方法只接受前端 </a:t>
                      </a:r>
                      <a:r>
                        <a:rPr lang="en-US" altLang="zh-CN" sz="1800" b="0" dirty="0">
                          <a:solidFill>
                            <a:schemeClr val="bg1">
                              <a:lumMod val="50000"/>
                            </a:schemeClr>
                          </a:solidFill>
                          <a:latin typeface="+mj-ea"/>
                          <a:ea typeface="+mj-ea"/>
                        </a:rPr>
                        <a:t>HTTP Get </a:t>
                      </a:r>
                      <a:r>
                        <a:rPr lang="zh-CN" altLang="en-US" sz="1800" b="0" dirty="0">
                          <a:solidFill>
                            <a:schemeClr val="bg1">
                              <a:lumMod val="50000"/>
                            </a:schemeClr>
                          </a:solidFill>
                          <a:latin typeface="+mj-ea"/>
                          <a:ea typeface="+mj-ea"/>
                        </a:rPr>
                        <a:t>方式提交的请求；</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7957">
                <a:tc>
                  <a:txBody>
                    <a:bodyPr/>
                    <a:lstStyle/>
                    <a:p>
                      <a:pPr algn="r"/>
                      <a:r>
                        <a:rPr lang="en-US" altLang="zh-CN" sz="1800" b="0" dirty="0" err="1">
                          <a:solidFill>
                            <a:schemeClr val="bg1">
                              <a:lumMod val="50000"/>
                            </a:schemeClr>
                          </a:solidFill>
                          <a:latin typeface="+mj-ea"/>
                          <a:ea typeface="+mj-ea"/>
                        </a:rPr>
                        <a:t>HttpDelete</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用于限制</a:t>
                      </a:r>
                      <a:r>
                        <a:rPr lang="en-US" altLang="zh-CN" sz="1800" b="0" dirty="0">
                          <a:solidFill>
                            <a:schemeClr val="bg1">
                              <a:lumMod val="50000"/>
                            </a:schemeClr>
                          </a:solidFill>
                          <a:latin typeface="+mj-ea"/>
                          <a:ea typeface="+mj-ea"/>
                        </a:rPr>
                        <a:t>Action</a:t>
                      </a:r>
                      <a:r>
                        <a:rPr lang="zh-CN" altLang="en-US" sz="1800" b="0" dirty="0">
                          <a:solidFill>
                            <a:schemeClr val="bg1">
                              <a:lumMod val="50000"/>
                            </a:schemeClr>
                          </a:solidFill>
                          <a:latin typeface="+mj-ea"/>
                          <a:ea typeface="+mj-ea"/>
                        </a:rPr>
                        <a:t>方法只接受前端 </a:t>
                      </a:r>
                      <a:r>
                        <a:rPr lang="en-US" altLang="zh-CN" sz="1800" b="0" dirty="0">
                          <a:solidFill>
                            <a:schemeClr val="bg1">
                              <a:lumMod val="50000"/>
                            </a:schemeClr>
                          </a:solidFill>
                          <a:latin typeface="+mj-ea"/>
                          <a:ea typeface="+mj-ea"/>
                        </a:rPr>
                        <a:t>HTTP Delete </a:t>
                      </a:r>
                      <a:r>
                        <a:rPr lang="zh-CN" altLang="en-US" sz="1800" b="0" dirty="0">
                          <a:solidFill>
                            <a:schemeClr val="bg1">
                              <a:lumMod val="50000"/>
                            </a:schemeClr>
                          </a:solidFill>
                          <a:latin typeface="+mj-ea"/>
                          <a:ea typeface="+mj-ea"/>
                        </a:rPr>
                        <a:t>方式提交的请求；</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27957">
                <a:tc>
                  <a:txBody>
                    <a:bodyPr/>
                    <a:lstStyle/>
                    <a:p>
                      <a:pPr algn="r"/>
                      <a:r>
                        <a:rPr lang="en-US" altLang="zh-CN" sz="1800" b="0" dirty="0" err="1">
                          <a:solidFill>
                            <a:schemeClr val="bg1">
                              <a:lumMod val="50000"/>
                            </a:schemeClr>
                          </a:solidFill>
                          <a:latin typeface="+mj-ea"/>
                          <a:ea typeface="+mj-ea"/>
                        </a:rPr>
                        <a:t>HttpPut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用于限制</a:t>
                      </a:r>
                      <a:r>
                        <a:rPr lang="en-US" altLang="zh-CN" sz="1800" b="0" dirty="0">
                          <a:solidFill>
                            <a:schemeClr val="bg1">
                              <a:lumMod val="50000"/>
                            </a:schemeClr>
                          </a:solidFill>
                          <a:latin typeface="+mj-ea"/>
                          <a:ea typeface="+mj-ea"/>
                        </a:rPr>
                        <a:t>Action</a:t>
                      </a:r>
                      <a:r>
                        <a:rPr lang="zh-CN" altLang="en-US" sz="1800" b="0" dirty="0">
                          <a:solidFill>
                            <a:schemeClr val="bg1">
                              <a:lumMod val="50000"/>
                            </a:schemeClr>
                          </a:solidFill>
                          <a:latin typeface="+mj-ea"/>
                          <a:ea typeface="+mj-ea"/>
                        </a:rPr>
                        <a:t>方法只接受前端 </a:t>
                      </a:r>
                      <a:r>
                        <a:rPr lang="en-US" altLang="zh-CN" sz="1800" b="0" dirty="0">
                          <a:solidFill>
                            <a:schemeClr val="bg1">
                              <a:lumMod val="50000"/>
                            </a:schemeClr>
                          </a:solidFill>
                          <a:latin typeface="+mj-ea"/>
                          <a:ea typeface="+mj-ea"/>
                        </a:rPr>
                        <a:t>HTTP Put </a:t>
                      </a:r>
                      <a:r>
                        <a:rPr lang="zh-CN" altLang="en-US" sz="1800" b="0" dirty="0">
                          <a:solidFill>
                            <a:schemeClr val="bg1">
                              <a:lumMod val="50000"/>
                            </a:schemeClr>
                          </a:solidFill>
                          <a:latin typeface="+mj-ea"/>
                          <a:ea typeface="+mj-ea"/>
                        </a:rPr>
                        <a:t>方式提交的请求。</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10754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648128"/>
              </p:ext>
            </p:extLst>
          </p:nvPr>
        </p:nvGraphicFramePr>
        <p:xfrm>
          <a:off x="455363" y="3511199"/>
          <a:ext cx="11281274" cy="2135372"/>
        </p:xfrm>
        <a:graphic>
          <a:graphicData uri="http://schemas.openxmlformats.org/drawingml/2006/table">
            <a:tbl>
              <a:tblPr firstRow="1" bandRow="1">
                <a:effectLst/>
                <a:tableStyleId>{5C22544A-7EE6-4342-B048-85BDC9FD1C3A}</a:tableStyleId>
              </a:tblPr>
              <a:tblGrid>
                <a:gridCol w="2117076">
                  <a:extLst>
                    <a:ext uri="{9D8B030D-6E8A-4147-A177-3AD203B41FA5}">
                      <a16:colId xmlns:a16="http://schemas.microsoft.com/office/drawing/2014/main" val="20000"/>
                    </a:ext>
                  </a:extLst>
                </a:gridCol>
                <a:gridCol w="1830460">
                  <a:extLst>
                    <a:ext uri="{9D8B030D-6E8A-4147-A177-3AD203B41FA5}">
                      <a16:colId xmlns:a16="http://schemas.microsoft.com/office/drawing/2014/main" val="20001"/>
                    </a:ext>
                  </a:extLst>
                </a:gridCol>
                <a:gridCol w="7333738">
                  <a:extLst>
                    <a:ext uri="{9D8B030D-6E8A-4147-A177-3AD203B41FA5}">
                      <a16:colId xmlns:a16="http://schemas.microsoft.com/office/drawing/2014/main" val="533693044"/>
                    </a:ext>
                  </a:extLst>
                </a:gridCol>
              </a:tblGrid>
              <a:tr h="540615">
                <a:tc>
                  <a:txBody>
                    <a:bodyPr/>
                    <a:lstStyle/>
                    <a:p>
                      <a:pPr algn="r"/>
                      <a:r>
                        <a:rPr lang="en-US" altLang="zh-CN" sz="1800" b="0" dirty="0">
                          <a:solidFill>
                            <a:schemeClr val="bg1">
                              <a:lumMod val="50000"/>
                            </a:schemeClr>
                          </a:solidFill>
                          <a:latin typeface="+mj-ea"/>
                          <a:ea typeface="+mj-ea"/>
                        </a:rPr>
                        <a:t>Post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altLang="zh-CN" sz="1800" b="0" dirty="0">
                          <a:solidFill>
                            <a:schemeClr val="bg1">
                              <a:lumMod val="50000"/>
                            </a:schemeClr>
                          </a:solidFill>
                          <a:latin typeface="+mj-ea"/>
                          <a:ea typeface="+mj-ea"/>
                        </a:rPr>
                        <a:t>//URI</a:t>
                      </a:r>
                      <a:endParaRPr lang="zh-CN" altLang="en-US" sz="1800" b="0" dirty="0">
                        <a:solidFill>
                          <a:schemeClr val="bg1">
                            <a:lumMod val="50000"/>
                          </a:schemeClr>
                        </a:solidFill>
                        <a:latin typeface="+mj-ea"/>
                        <a:ea typeface="+mj-ea"/>
                      </a:endParaRPr>
                    </a:p>
                  </a:txBody>
                  <a:tcPr anchor="ctr">
                    <a:lnL w="12700" cmpd="sng">
                      <a:noFill/>
                    </a:lnL>
                    <a:lnR w="12700" cap="flat" cmpd="sng" algn="ctr">
                      <a:solidFill>
                        <a:schemeClr val="bg2">
                          <a:lumMod val="40000"/>
                          <a:lumOff val="60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一般用于 创建资源（数据）</a:t>
                      </a:r>
                      <a:r>
                        <a:rPr lang="en-US" altLang="zh-CN" sz="1800" b="0" dirty="0">
                          <a:solidFill>
                            <a:schemeClr val="bg1">
                              <a:lumMod val="50000"/>
                            </a:schemeClr>
                          </a:solidFill>
                          <a:latin typeface="+mj-ea"/>
                          <a:ea typeface="+mj-ea"/>
                        </a:rPr>
                        <a:t>,</a:t>
                      </a:r>
                      <a:r>
                        <a:rPr lang="zh-CN" altLang="en-US" sz="1800" b="0" dirty="0">
                          <a:solidFill>
                            <a:schemeClr val="bg1">
                              <a:lumMod val="50000"/>
                            </a:schemeClr>
                          </a:solidFill>
                          <a:latin typeface="+mj-ea"/>
                          <a:ea typeface="+mj-ea"/>
                        </a:rPr>
                        <a:t>提交请求的数据不受限制；</a:t>
                      </a:r>
                    </a:p>
                  </a:txBody>
                  <a:tcPr anchor="ctr">
                    <a:lnL w="12700" cap="flat" cmpd="sng" algn="ctr">
                      <a:solidFill>
                        <a:schemeClr val="bg2">
                          <a:lumMod val="40000"/>
                          <a:lumOff val="60000"/>
                        </a:schemeClr>
                      </a:solidFill>
                      <a:prstDash val="solid"/>
                      <a:round/>
                      <a:headEnd type="none" w="med" len="med"/>
                      <a:tailEnd type="none" w="med" len="med"/>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8843">
                <a:tc>
                  <a:txBody>
                    <a:bodyPr/>
                    <a:lstStyle/>
                    <a:p>
                      <a:pPr algn="r"/>
                      <a:r>
                        <a:rPr lang="en-US" altLang="zh-CN" sz="1800" b="0" dirty="0">
                          <a:solidFill>
                            <a:schemeClr val="bg1">
                              <a:lumMod val="50000"/>
                            </a:schemeClr>
                          </a:solidFill>
                          <a:latin typeface="+mj-ea"/>
                          <a:ea typeface="+mj-ea"/>
                        </a:rPr>
                        <a:t>Get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altLang="zh-CN" sz="1800" b="0" dirty="0">
                          <a:solidFill>
                            <a:schemeClr val="bg1">
                              <a:lumMod val="50000"/>
                            </a:schemeClr>
                          </a:solidFill>
                          <a:latin typeface="+mj-ea"/>
                          <a:ea typeface="+mj-ea"/>
                        </a:rPr>
                        <a:t>//URI/XXX</a:t>
                      </a:r>
                      <a:endParaRPr lang="zh-CN" altLang="en-US" sz="1800" b="0" dirty="0">
                        <a:solidFill>
                          <a:schemeClr val="bg1">
                            <a:lumMod val="50000"/>
                          </a:schemeClr>
                        </a:solidFill>
                        <a:latin typeface="+mj-ea"/>
                        <a:ea typeface="+mj-ea"/>
                      </a:endParaRPr>
                    </a:p>
                  </a:txBody>
                  <a:tcPr anchor="ctr">
                    <a:lnL w="12700" cmpd="sng">
                      <a:noFill/>
                    </a:lnL>
                    <a:lnR w="12700" cap="flat" cmpd="sng" algn="ctr">
                      <a:solidFill>
                        <a:schemeClr val="bg2">
                          <a:lumMod val="40000"/>
                          <a:lumOff val="60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一般用于获取资源（数据），提交请求的数据</a:t>
                      </a:r>
                      <a:r>
                        <a:rPr lang="en-US" altLang="zh-CN" sz="1800" b="0" dirty="0">
                          <a:solidFill>
                            <a:schemeClr val="bg1">
                              <a:lumMod val="50000"/>
                            </a:schemeClr>
                          </a:solidFill>
                          <a:latin typeface="+mj-ea"/>
                          <a:ea typeface="+mj-ea"/>
                        </a:rPr>
                        <a:t>&lt;=2048 bytes</a:t>
                      </a:r>
                      <a:r>
                        <a:rPr lang="zh-CN" altLang="en-US" sz="1800" b="0" dirty="0">
                          <a:solidFill>
                            <a:schemeClr val="bg1">
                              <a:lumMod val="50000"/>
                            </a:schemeClr>
                          </a:solidFill>
                          <a:latin typeface="+mj-ea"/>
                          <a:ea typeface="+mj-ea"/>
                        </a:rPr>
                        <a:t>；</a:t>
                      </a:r>
                    </a:p>
                  </a:txBody>
                  <a:tcPr anchor="ctr">
                    <a:lnL w="12700" cap="flat" cmpd="sng" algn="ctr">
                      <a:solidFill>
                        <a:schemeClr val="bg2">
                          <a:lumMod val="40000"/>
                          <a:lumOff val="60000"/>
                        </a:schemeClr>
                      </a:solidFill>
                      <a:prstDash val="solid"/>
                      <a:round/>
                      <a:headEnd type="none" w="med" len="med"/>
                      <a:tailEnd type="none" w="med" len="med"/>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7957">
                <a:tc>
                  <a:txBody>
                    <a:bodyPr/>
                    <a:lstStyle/>
                    <a:p>
                      <a:pPr algn="r"/>
                      <a:r>
                        <a:rPr lang="en-US" altLang="zh-CN" sz="1800" b="0" dirty="0">
                          <a:solidFill>
                            <a:schemeClr val="bg1">
                              <a:lumMod val="50000"/>
                            </a:schemeClr>
                          </a:solidFill>
                          <a:latin typeface="+mj-ea"/>
                          <a:ea typeface="+mj-ea"/>
                        </a:rPr>
                        <a:t>Delete</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altLang="zh-CN" sz="1800" b="0" dirty="0">
                          <a:solidFill>
                            <a:schemeClr val="bg1">
                              <a:lumMod val="50000"/>
                            </a:schemeClr>
                          </a:solidFill>
                          <a:latin typeface="+mj-ea"/>
                          <a:ea typeface="+mj-ea"/>
                        </a:rPr>
                        <a:t>//URI/XXX</a:t>
                      </a:r>
                      <a:endParaRPr lang="zh-CN" altLang="en-US" sz="1800" b="0" dirty="0">
                        <a:solidFill>
                          <a:schemeClr val="bg1">
                            <a:lumMod val="50000"/>
                          </a:schemeClr>
                        </a:solidFill>
                        <a:latin typeface="+mj-ea"/>
                        <a:ea typeface="+mj-ea"/>
                      </a:endParaRPr>
                    </a:p>
                  </a:txBody>
                  <a:tcPr anchor="ctr">
                    <a:lnL w="12700" cmpd="sng">
                      <a:noFill/>
                    </a:lnL>
                    <a:lnR w="12700" cap="flat" cmpd="sng" algn="ctr">
                      <a:solidFill>
                        <a:schemeClr val="bg2">
                          <a:lumMod val="40000"/>
                          <a:lumOff val="60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一般用于删除资源（数据）；</a:t>
                      </a:r>
                    </a:p>
                  </a:txBody>
                  <a:tcPr anchor="ctr">
                    <a:lnL w="12700" cap="flat" cmpd="sng" algn="ctr">
                      <a:solidFill>
                        <a:schemeClr val="bg2">
                          <a:lumMod val="40000"/>
                          <a:lumOff val="60000"/>
                        </a:schemeClr>
                      </a:solidFill>
                      <a:prstDash val="solid"/>
                      <a:round/>
                      <a:headEnd type="none" w="med" len="med"/>
                      <a:tailEnd type="none" w="med" len="med"/>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27957">
                <a:tc>
                  <a:txBody>
                    <a:bodyPr/>
                    <a:lstStyle/>
                    <a:p>
                      <a:pPr algn="r"/>
                      <a:r>
                        <a:rPr lang="en-US" altLang="zh-CN" sz="1800" b="0" dirty="0">
                          <a:solidFill>
                            <a:schemeClr val="bg1">
                              <a:lumMod val="50000"/>
                            </a:schemeClr>
                          </a:solidFill>
                          <a:latin typeface="+mj-ea"/>
                          <a:ea typeface="+mj-ea"/>
                        </a:rPr>
                        <a:t>Put</a:t>
                      </a:r>
                      <a:r>
                        <a:rPr lang="zh-CN" altLang="en-US" sz="1800" b="0" dirty="0">
                          <a:solidFill>
                            <a:schemeClr val="bg1">
                              <a:lumMod val="50000"/>
                            </a:schemeClr>
                          </a:solidFill>
                          <a:latin typeface="+mj-ea"/>
                          <a:ea typeface="+mj-ea"/>
                        </a:rPr>
                        <a:t>：</a:t>
                      </a:r>
                    </a:p>
                  </a:txBody>
                  <a:tcPr anchor="ct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altLang="zh-CN" sz="1800" b="0" dirty="0">
                          <a:solidFill>
                            <a:schemeClr val="bg1">
                              <a:lumMod val="50000"/>
                            </a:schemeClr>
                          </a:solidFill>
                          <a:latin typeface="+mj-ea"/>
                          <a:ea typeface="+mj-ea"/>
                        </a:rPr>
                        <a:t>//URI/XXX</a:t>
                      </a:r>
                      <a:endParaRPr lang="zh-CN" altLang="en-US" sz="1800" b="0" dirty="0">
                        <a:solidFill>
                          <a:schemeClr val="bg1">
                            <a:lumMod val="50000"/>
                          </a:schemeClr>
                        </a:solidFill>
                        <a:latin typeface="+mj-ea"/>
                        <a:ea typeface="+mj-ea"/>
                      </a:endParaRPr>
                    </a:p>
                  </a:txBody>
                  <a:tcPr anchor="ctr">
                    <a:lnL w="12700" cmpd="sng">
                      <a:noFill/>
                    </a:lnL>
                    <a:lnR w="12700" cap="flat" cmpd="sng" algn="ctr">
                      <a:solidFill>
                        <a:schemeClr val="bg2">
                          <a:lumMod val="40000"/>
                          <a:lumOff val="60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sz="1800" b="0" dirty="0">
                          <a:solidFill>
                            <a:schemeClr val="bg1">
                              <a:lumMod val="50000"/>
                            </a:schemeClr>
                          </a:solidFill>
                          <a:latin typeface="+mj-ea"/>
                          <a:ea typeface="+mj-ea"/>
                        </a:rPr>
                        <a:t>一般用于跟新或创建资源（数据）。</a:t>
                      </a:r>
                    </a:p>
                  </a:txBody>
                  <a:tcPr anchor="ctr">
                    <a:lnL w="12700" cap="flat" cmpd="sng" algn="ctr">
                      <a:solidFill>
                        <a:schemeClr val="bg2">
                          <a:lumMod val="40000"/>
                          <a:lumOff val="60000"/>
                        </a:schemeClr>
                      </a:solidFill>
                      <a:prstDash val="solid"/>
                      <a:round/>
                      <a:headEnd type="none" w="med" len="med"/>
                      <a:tailEnd type="none" w="med" len="med"/>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107546"/>
                  </a:ext>
                </a:extLst>
              </a:tr>
            </a:tbl>
          </a:graphicData>
        </a:graphic>
      </p:graphicFrame>
    </p:spTree>
    <p:extLst>
      <p:ext uri="{BB962C8B-B14F-4D97-AF65-F5344CB8AC3E}">
        <p14:creationId xmlns:p14="http://schemas.microsoft.com/office/powerpoint/2010/main" val="22535987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8.3. </a:t>
            </a:r>
            <a:r>
              <a:rPr lang="zh-CN" altLang="en-US" dirty="0"/>
              <a:t>控制器与数据校验</a:t>
            </a:r>
          </a:p>
        </p:txBody>
      </p:sp>
      <p:pic>
        <p:nvPicPr>
          <p:cNvPr id="3" name="图片 2"/>
          <p:cNvPicPr>
            <a:picLocks noChangeAspect="1"/>
          </p:cNvPicPr>
          <p:nvPr/>
        </p:nvPicPr>
        <p:blipFill>
          <a:blip r:embed="rId2"/>
          <a:stretch>
            <a:fillRect/>
          </a:stretch>
        </p:blipFill>
        <p:spPr>
          <a:xfrm>
            <a:off x="116561" y="680358"/>
            <a:ext cx="3225353" cy="5585775"/>
          </a:xfrm>
          <a:prstGeom prst="rect">
            <a:avLst/>
          </a:prstGeom>
        </p:spPr>
      </p:pic>
      <p:pic>
        <p:nvPicPr>
          <p:cNvPr id="4" name="图片 3"/>
          <p:cNvPicPr>
            <a:picLocks noChangeAspect="1"/>
          </p:cNvPicPr>
          <p:nvPr/>
        </p:nvPicPr>
        <p:blipFill>
          <a:blip r:embed="rId3"/>
          <a:stretch>
            <a:fillRect/>
          </a:stretch>
        </p:blipFill>
        <p:spPr>
          <a:xfrm>
            <a:off x="3519407" y="680358"/>
            <a:ext cx="8531756" cy="5562600"/>
          </a:xfrm>
          <a:prstGeom prst="rect">
            <a:avLst/>
          </a:prstGeom>
        </p:spPr>
      </p:pic>
    </p:spTree>
    <p:extLst>
      <p:ext uri="{BB962C8B-B14F-4D97-AF65-F5344CB8AC3E}">
        <p14:creationId xmlns:p14="http://schemas.microsoft.com/office/powerpoint/2010/main" val="6901427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en-US" altLang="zh-CN" dirty="0" err="1"/>
              <a:t>ASP.Net</a:t>
            </a:r>
            <a:r>
              <a:rPr lang="en-US" altLang="zh-CN" dirty="0"/>
              <a:t> </a:t>
            </a:r>
            <a:r>
              <a:rPr lang="zh-CN" altLang="en-US" dirty="0"/>
              <a:t>的一般调用方式和流程</a:t>
            </a:r>
          </a:p>
        </p:txBody>
      </p:sp>
      <p:pic>
        <p:nvPicPr>
          <p:cNvPr id="3" name="图片 2"/>
          <p:cNvPicPr>
            <a:picLocks noChangeAspect="1"/>
          </p:cNvPicPr>
          <p:nvPr/>
        </p:nvPicPr>
        <p:blipFill>
          <a:blip r:embed="rId2"/>
          <a:stretch>
            <a:fillRect/>
          </a:stretch>
        </p:blipFill>
        <p:spPr>
          <a:xfrm>
            <a:off x="335317" y="895872"/>
            <a:ext cx="11382218" cy="5523455"/>
          </a:xfrm>
          <a:prstGeom prst="rect">
            <a:avLst/>
          </a:prstGeom>
        </p:spPr>
      </p:pic>
    </p:spTree>
    <p:extLst>
      <p:ext uri="{BB962C8B-B14F-4D97-AF65-F5344CB8AC3E}">
        <p14:creationId xmlns:p14="http://schemas.microsoft.com/office/powerpoint/2010/main" val="223683981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8.3. </a:t>
            </a:r>
            <a:r>
              <a:rPr lang="zh-CN" altLang="en-US" dirty="0"/>
              <a:t>控制器与数据校验（续）</a:t>
            </a:r>
          </a:p>
        </p:txBody>
      </p:sp>
      <p:pic>
        <p:nvPicPr>
          <p:cNvPr id="3" name="图片 2"/>
          <p:cNvPicPr>
            <a:picLocks noChangeAspect="1"/>
          </p:cNvPicPr>
          <p:nvPr/>
        </p:nvPicPr>
        <p:blipFill rotWithShape="1">
          <a:blip r:embed="rId2"/>
          <a:srcRect l="12868" r="33456"/>
          <a:stretch/>
        </p:blipFill>
        <p:spPr>
          <a:xfrm>
            <a:off x="195943" y="591197"/>
            <a:ext cx="5159829" cy="5644882"/>
          </a:xfrm>
          <a:prstGeom prst="rect">
            <a:avLst/>
          </a:prstGeom>
        </p:spPr>
      </p:pic>
      <p:pic>
        <p:nvPicPr>
          <p:cNvPr id="5" name="图片 4"/>
          <p:cNvPicPr>
            <a:picLocks noChangeAspect="1"/>
          </p:cNvPicPr>
          <p:nvPr/>
        </p:nvPicPr>
        <p:blipFill rotWithShape="1">
          <a:blip r:embed="rId3"/>
          <a:srcRect r="7319"/>
          <a:stretch/>
        </p:blipFill>
        <p:spPr>
          <a:xfrm>
            <a:off x="5355772" y="591197"/>
            <a:ext cx="6699028" cy="5635432"/>
          </a:xfrm>
          <a:prstGeom prst="rect">
            <a:avLst/>
          </a:prstGeom>
        </p:spPr>
      </p:pic>
      <p:cxnSp>
        <p:nvCxnSpPr>
          <p:cNvPr id="7" name="直接连接符 6"/>
          <p:cNvCxnSpPr/>
          <p:nvPr/>
        </p:nvCxnSpPr>
        <p:spPr>
          <a:xfrm>
            <a:off x="522515" y="1072243"/>
            <a:ext cx="20029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a:off x="2530929" y="1055914"/>
            <a:ext cx="3488871" cy="337457"/>
          </a:xfrm>
          <a:custGeom>
            <a:avLst/>
            <a:gdLst>
              <a:gd name="connsiteX0" fmla="*/ 0 w 3488871"/>
              <a:gd name="connsiteY0" fmla="*/ 0 h 337457"/>
              <a:gd name="connsiteX1" fmla="*/ 1807028 w 3488871"/>
              <a:gd name="connsiteY1" fmla="*/ 21772 h 337457"/>
              <a:gd name="connsiteX2" fmla="*/ 2411185 w 3488871"/>
              <a:gd name="connsiteY2" fmla="*/ 217715 h 337457"/>
              <a:gd name="connsiteX3" fmla="*/ 3488871 w 3488871"/>
              <a:gd name="connsiteY3" fmla="*/ 337457 h 337457"/>
            </a:gdLst>
            <a:ahLst/>
            <a:cxnLst>
              <a:cxn ang="0">
                <a:pos x="connsiteX0" y="connsiteY0"/>
              </a:cxn>
              <a:cxn ang="0">
                <a:pos x="connsiteX1" y="connsiteY1"/>
              </a:cxn>
              <a:cxn ang="0">
                <a:pos x="connsiteX2" y="connsiteY2"/>
              </a:cxn>
              <a:cxn ang="0">
                <a:pos x="connsiteX3" y="connsiteY3"/>
              </a:cxn>
            </a:cxnLst>
            <a:rect l="l" t="t" r="r" b="b"/>
            <a:pathLst>
              <a:path w="3488871" h="337457">
                <a:moveTo>
                  <a:pt x="0" y="0"/>
                </a:moveTo>
                <a:lnTo>
                  <a:pt x="1807028" y="21772"/>
                </a:lnTo>
                <a:cubicBezTo>
                  <a:pt x="2208892" y="58058"/>
                  <a:pt x="2130878" y="165101"/>
                  <a:pt x="2411185" y="217715"/>
                </a:cubicBezTo>
                <a:cubicBezTo>
                  <a:pt x="2691492" y="270329"/>
                  <a:pt x="3090181" y="303893"/>
                  <a:pt x="3488871" y="3374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536371" y="1072243"/>
            <a:ext cx="3570515" cy="1083335"/>
          </a:xfrm>
          <a:custGeom>
            <a:avLst/>
            <a:gdLst>
              <a:gd name="connsiteX0" fmla="*/ 0 w 3570515"/>
              <a:gd name="connsiteY0" fmla="*/ 0 h 1083335"/>
              <a:gd name="connsiteX1" fmla="*/ 1905000 w 3570515"/>
              <a:gd name="connsiteY1" fmla="*/ 321128 h 1083335"/>
              <a:gd name="connsiteX2" fmla="*/ 3020786 w 3570515"/>
              <a:gd name="connsiteY2" fmla="*/ 979714 h 1083335"/>
              <a:gd name="connsiteX3" fmla="*/ 3570515 w 3570515"/>
              <a:gd name="connsiteY3" fmla="*/ 1072243 h 1083335"/>
            </a:gdLst>
            <a:ahLst/>
            <a:cxnLst>
              <a:cxn ang="0">
                <a:pos x="connsiteX0" y="connsiteY0"/>
              </a:cxn>
              <a:cxn ang="0">
                <a:pos x="connsiteX1" y="connsiteY1"/>
              </a:cxn>
              <a:cxn ang="0">
                <a:pos x="connsiteX2" y="connsiteY2"/>
              </a:cxn>
              <a:cxn ang="0">
                <a:pos x="connsiteX3" y="connsiteY3"/>
              </a:cxn>
            </a:cxnLst>
            <a:rect l="l" t="t" r="r" b="b"/>
            <a:pathLst>
              <a:path w="3570515" h="1083335">
                <a:moveTo>
                  <a:pt x="0" y="0"/>
                </a:moveTo>
                <a:cubicBezTo>
                  <a:pt x="700768" y="78921"/>
                  <a:pt x="1401536" y="157842"/>
                  <a:pt x="1905000" y="321128"/>
                </a:cubicBezTo>
                <a:cubicBezTo>
                  <a:pt x="2408464" y="484414"/>
                  <a:pt x="2743200" y="854528"/>
                  <a:pt x="3020786" y="979714"/>
                </a:cubicBezTo>
                <a:cubicBezTo>
                  <a:pt x="3298372" y="1104900"/>
                  <a:pt x="3434443" y="1088571"/>
                  <a:pt x="3570515" y="107224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547257" y="1072243"/>
            <a:ext cx="3526972" cy="1763486"/>
          </a:xfrm>
          <a:custGeom>
            <a:avLst/>
            <a:gdLst>
              <a:gd name="connsiteX0" fmla="*/ 0 w 3526972"/>
              <a:gd name="connsiteY0" fmla="*/ 0 h 1763486"/>
              <a:gd name="connsiteX1" fmla="*/ 1611086 w 3526972"/>
              <a:gd name="connsiteY1" fmla="*/ 620486 h 1763486"/>
              <a:gd name="connsiteX2" fmla="*/ 2193472 w 3526972"/>
              <a:gd name="connsiteY2" fmla="*/ 1289957 h 1763486"/>
              <a:gd name="connsiteX3" fmla="*/ 3526972 w 3526972"/>
              <a:gd name="connsiteY3" fmla="*/ 1763486 h 1763486"/>
            </a:gdLst>
            <a:ahLst/>
            <a:cxnLst>
              <a:cxn ang="0">
                <a:pos x="connsiteX0" y="connsiteY0"/>
              </a:cxn>
              <a:cxn ang="0">
                <a:pos x="connsiteX1" y="connsiteY1"/>
              </a:cxn>
              <a:cxn ang="0">
                <a:pos x="connsiteX2" y="connsiteY2"/>
              </a:cxn>
              <a:cxn ang="0">
                <a:pos x="connsiteX3" y="connsiteY3"/>
              </a:cxn>
            </a:cxnLst>
            <a:rect l="l" t="t" r="r" b="b"/>
            <a:pathLst>
              <a:path w="3526972" h="1763486">
                <a:moveTo>
                  <a:pt x="0" y="0"/>
                </a:moveTo>
                <a:cubicBezTo>
                  <a:pt x="622753" y="202746"/>
                  <a:pt x="1245507" y="405493"/>
                  <a:pt x="1611086" y="620486"/>
                </a:cubicBezTo>
                <a:cubicBezTo>
                  <a:pt x="1976665" y="835479"/>
                  <a:pt x="1874158" y="1099457"/>
                  <a:pt x="2193472" y="1289957"/>
                </a:cubicBezTo>
                <a:cubicBezTo>
                  <a:pt x="2512786" y="1480457"/>
                  <a:pt x="3019879" y="1621971"/>
                  <a:pt x="3526972" y="176348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536371" y="1072243"/>
            <a:ext cx="3526972" cy="3254828"/>
          </a:xfrm>
          <a:custGeom>
            <a:avLst/>
            <a:gdLst>
              <a:gd name="connsiteX0" fmla="*/ 0 w 3526972"/>
              <a:gd name="connsiteY0" fmla="*/ 0 h 3254828"/>
              <a:gd name="connsiteX1" fmla="*/ 1926772 w 3526972"/>
              <a:gd name="connsiteY1" fmla="*/ 2607128 h 3254828"/>
              <a:gd name="connsiteX2" fmla="*/ 3526972 w 3526972"/>
              <a:gd name="connsiteY2" fmla="*/ 3254828 h 3254828"/>
            </a:gdLst>
            <a:ahLst/>
            <a:cxnLst>
              <a:cxn ang="0">
                <a:pos x="connsiteX0" y="connsiteY0"/>
              </a:cxn>
              <a:cxn ang="0">
                <a:pos x="connsiteX1" y="connsiteY1"/>
              </a:cxn>
              <a:cxn ang="0">
                <a:pos x="connsiteX2" y="connsiteY2"/>
              </a:cxn>
            </a:cxnLst>
            <a:rect l="l" t="t" r="r" b="b"/>
            <a:pathLst>
              <a:path w="3526972" h="3254828">
                <a:moveTo>
                  <a:pt x="0" y="0"/>
                </a:moveTo>
                <a:cubicBezTo>
                  <a:pt x="669471" y="1032328"/>
                  <a:pt x="1338943" y="2064657"/>
                  <a:pt x="1926772" y="2607128"/>
                </a:cubicBezTo>
                <a:cubicBezTo>
                  <a:pt x="2514601" y="3149599"/>
                  <a:pt x="3020786" y="3202213"/>
                  <a:pt x="3526972" y="325482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2514600" y="1045029"/>
            <a:ext cx="3586843" cy="3886200"/>
          </a:xfrm>
          <a:custGeom>
            <a:avLst/>
            <a:gdLst>
              <a:gd name="connsiteX0" fmla="*/ 0 w 3586843"/>
              <a:gd name="connsiteY0" fmla="*/ 0 h 3886200"/>
              <a:gd name="connsiteX1" fmla="*/ 1894114 w 3586843"/>
              <a:gd name="connsiteY1" fmla="*/ 3124200 h 3886200"/>
              <a:gd name="connsiteX2" fmla="*/ 3586843 w 3586843"/>
              <a:gd name="connsiteY2" fmla="*/ 3886200 h 3886200"/>
            </a:gdLst>
            <a:ahLst/>
            <a:cxnLst>
              <a:cxn ang="0">
                <a:pos x="connsiteX0" y="connsiteY0"/>
              </a:cxn>
              <a:cxn ang="0">
                <a:pos x="connsiteX1" y="connsiteY1"/>
              </a:cxn>
              <a:cxn ang="0">
                <a:pos x="connsiteX2" y="connsiteY2"/>
              </a:cxn>
            </a:cxnLst>
            <a:rect l="l" t="t" r="r" b="b"/>
            <a:pathLst>
              <a:path w="3586843" h="3886200">
                <a:moveTo>
                  <a:pt x="0" y="0"/>
                </a:moveTo>
                <a:cubicBezTo>
                  <a:pt x="648153" y="1238250"/>
                  <a:pt x="1296307" y="2476500"/>
                  <a:pt x="1894114" y="3124200"/>
                </a:cubicBezTo>
                <a:cubicBezTo>
                  <a:pt x="2491921" y="3771900"/>
                  <a:pt x="3039382" y="3829050"/>
                  <a:pt x="3586843" y="3886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76131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3" name="表格 2"/>
          <p:cNvGraphicFramePr>
            <a:graphicFrameLocks noGrp="1"/>
          </p:cNvGraphicFramePr>
          <p:nvPr>
            <p:extLst>
              <p:ext uri="{D42A27DB-BD31-4B8C-83A1-F6EECF244321}">
                <p14:modId xmlns:p14="http://schemas.microsoft.com/office/powerpoint/2010/main" val="1862564890"/>
              </p:ext>
            </p:extLst>
          </p:nvPr>
        </p:nvGraphicFramePr>
        <p:xfrm>
          <a:off x="285751" y="1519172"/>
          <a:ext cx="11532869" cy="1283692"/>
        </p:xfrm>
        <a:graphic>
          <a:graphicData uri="http://schemas.openxmlformats.org/drawingml/2006/table">
            <a:tbl>
              <a:tblPr firstRow="1" bandRow="1">
                <a:tableStyleId>{91EBBBCC-DAD2-459C-BE2E-F6DE35CF9A28}</a:tableStyleId>
              </a:tblPr>
              <a:tblGrid>
                <a:gridCol w="1243113">
                  <a:extLst>
                    <a:ext uri="{9D8B030D-6E8A-4147-A177-3AD203B41FA5}">
                      <a16:colId xmlns:a16="http://schemas.microsoft.com/office/drawing/2014/main" val="20000"/>
                    </a:ext>
                  </a:extLst>
                </a:gridCol>
                <a:gridCol w="6172779">
                  <a:extLst>
                    <a:ext uri="{9D8B030D-6E8A-4147-A177-3AD203B41FA5}">
                      <a16:colId xmlns:a16="http://schemas.microsoft.com/office/drawing/2014/main" val="20001"/>
                    </a:ext>
                  </a:extLst>
                </a:gridCol>
                <a:gridCol w="1790700">
                  <a:extLst>
                    <a:ext uri="{9D8B030D-6E8A-4147-A177-3AD203B41FA5}">
                      <a16:colId xmlns:a16="http://schemas.microsoft.com/office/drawing/2014/main" val="20002"/>
                    </a:ext>
                  </a:extLst>
                </a:gridCol>
                <a:gridCol w="2326277">
                  <a:extLst>
                    <a:ext uri="{9D8B030D-6E8A-4147-A177-3AD203B41FA5}">
                      <a16:colId xmlns:a16="http://schemas.microsoft.com/office/drawing/2014/main" val="20003"/>
                    </a:ext>
                  </a:extLst>
                </a:gridCol>
              </a:tblGrid>
              <a:tr h="266779">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489446">
                <a:tc>
                  <a:txBody>
                    <a:bodyPr/>
                    <a:lstStyle/>
                    <a:p>
                      <a:pPr>
                        <a:lnSpc>
                          <a:spcPct val="150000"/>
                        </a:lnSpc>
                      </a:pPr>
                      <a:r>
                        <a:rPr lang="en-US" altLang="zh-CN" sz="1400" dirty="0">
                          <a:solidFill>
                            <a:schemeClr val="bg1">
                              <a:lumMod val="50000"/>
                            </a:schemeClr>
                          </a:solidFill>
                          <a:effectLst/>
                          <a:latin typeface="+mj-ea"/>
                          <a:ea typeface="+mj-ea"/>
                        </a:rPr>
                        <a:t>M4-001</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参考课程范例，创建</a:t>
                      </a:r>
                      <a:r>
                        <a:rPr lang="en-US" altLang="zh-CN" sz="1400" dirty="0">
                          <a:solidFill>
                            <a:schemeClr val="bg1">
                              <a:lumMod val="50000"/>
                            </a:schemeClr>
                          </a:solidFill>
                          <a:effectLst/>
                          <a:latin typeface="+mj-ea"/>
                          <a:ea typeface="+mj-ea"/>
                        </a:rPr>
                        <a:t>/</a:t>
                      </a:r>
                      <a:r>
                        <a:rPr lang="zh-CN" altLang="en-US" sz="1400" dirty="0">
                          <a:solidFill>
                            <a:schemeClr val="bg1">
                              <a:lumMod val="50000"/>
                            </a:schemeClr>
                          </a:solidFill>
                          <a:effectLst/>
                          <a:latin typeface="+mj-ea"/>
                          <a:ea typeface="+mj-ea"/>
                        </a:rPr>
                        <a:t>重构书籍、书籍类型的实体类和相应的基本数据。</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与之前作业要求相同</a:t>
                      </a:r>
                    </a:p>
                  </a:txBody>
                  <a:tcPr/>
                </a:tc>
                <a:extLst>
                  <a:ext uri="{0D108BD9-81ED-4DB2-BD59-A6C34878D82A}">
                    <a16:rowId xmlns:a16="http://schemas.microsoft.com/office/drawing/2014/main" val="10001"/>
                  </a:ext>
                </a:extLst>
              </a:tr>
              <a:tr h="489446">
                <a:tc>
                  <a:txBody>
                    <a:bodyPr/>
                    <a:lstStyle/>
                    <a:p>
                      <a:pPr>
                        <a:lnSpc>
                          <a:spcPct val="150000"/>
                        </a:lnSpc>
                      </a:pPr>
                      <a:r>
                        <a:rPr lang="en-US" altLang="zh-CN" sz="1400">
                          <a:solidFill>
                            <a:schemeClr val="bg1">
                              <a:lumMod val="50000"/>
                            </a:schemeClr>
                          </a:solidFill>
                          <a:effectLst/>
                          <a:latin typeface="+mj-ea"/>
                          <a:ea typeface="+mj-ea"/>
                        </a:rPr>
                        <a:t>M4-002</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参考课程范例，实现全部的 </a:t>
                      </a:r>
                      <a:r>
                        <a:rPr lang="en-US" altLang="zh-CN" sz="1400" dirty="0">
                          <a:solidFill>
                            <a:schemeClr val="bg1">
                              <a:lumMod val="50000"/>
                            </a:schemeClr>
                          </a:solidFill>
                          <a:effectLst/>
                          <a:latin typeface="+mj-ea"/>
                          <a:ea typeface="+mj-ea"/>
                        </a:rPr>
                        <a:t>CURD</a:t>
                      </a:r>
                      <a:r>
                        <a:rPr lang="zh-CN" altLang="en-US" sz="1400" dirty="0">
                          <a:solidFill>
                            <a:schemeClr val="bg1">
                              <a:lumMod val="50000"/>
                            </a:schemeClr>
                          </a:solidFill>
                          <a:effectLst/>
                          <a:latin typeface="+mj-ea"/>
                          <a:ea typeface="+mj-ea"/>
                        </a:rPr>
                        <a:t>。</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同上</a:t>
                      </a:r>
                    </a:p>
                  </a:txBody>
                  <a:tcPr/>
                </a:tc>
                <a:extLst>
                  <a:ext uri="{0D108BD9-81ED-4DB2-BD59-A6C34878D82A}">
                    <a16:rowId xmlns:a16="http://schemas.microsoft.com/office/drawing/2014/main" val="2978849936"/>
                  </a:ext>
                </a:extLst>
              </a:tr>
            </a:tbl>
          </a:graphicData>
        </a:graphic>
      </p:graphicFrame>
    </p:spTree>
    <p:extLst>
      <p:ext uri="{BB962C8B-B14F-4D97-AF65-F5344CB8AC3E}">
        <p14:creationId xmlns:p14="http://schemas.microsoft.com/office/powerpoint/2010/main" val="371443401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a:t>
            </a:r>
            <a:r>
              <a:rPr lang="zh-CN" altLang="en-US" dirty="0"/>
              <a:t>视图：前端表现和前端逻辑处理</a:t>
            </a:r>
          </a:p>
        </p:txBody>
      </p:sp>
    </p:spTree>
    <p:extLst>
      <p:ext uri="{BB962C8B-B14F-4D97-AF65-F5344CB8AC3E}">
        <p14:creationId xmlns:p14="http://schemas.microsoft.com/office/powerpoint/2010/main" val="371670071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 Ajax</a:t>
            </a:r>
            <a:endParaRPr lang="zh-CN" altLang="en-US" dirty="0"/>
          </a:p>
        </p:txBody>
      </p:sp>
      <p:sp>
        <p:nvSpPr>
          <p:cNvPr id="3" name="矩形 2"/>
          <p:cNvSpPr/>
          <p:nvPr/>
        </p:nvSpPr>
        <p:spPr>
          <a:xfrm>
            <a:off x="1178168" y="1799104"/>
            <a:ext cx="2751993" cy="145073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r>
              <a:rPr lang="zh-CN" altLang="en-US" dirty="0">
                <a:latin typeface="+mj-ea"/>
                <a:ea typeface="+mj-ea"/>
              </a:rPr>
              <a:t>触发某个事件：</a:t>
            </a:r>
            <a:endParaRPr lang="en-US" altLang="zh-CN" dirty="0">
              <a:latin typeface="+mj-ea"/>
              <a:ea typeface="+mj-ea"/>
            </a:endParaRPr>
          </a:p>
          <a:p>
            <a:pPr>
              <a:buNone/>
            </a:pPr>
            <a:endParaRPr lang="en-US" altLang="zh-CN" sz="900" dirty="0">
              <a:latin typeface="+mj-ea"/>
              <a:ea typeface="+mj-ea"/>
            </a:endParaRPr>
          </a:p>
          <a:p>
            <a:pPr marL="285750" indent="-285750">
              <a:buFont typeface="Arial" panose="020B0604020202020204" pitchFamily="34" charset="0"/>
              <a:buChar char="•"/>
            </a:pPr>
            <a:r>
              <a:rPr lang="zh-CN" altLang="en-US" dirty="0">
                <a:latin typeface="+mj-ea"/>
                <a:ea typeface="+mj-ea"/>
              </a:rPr>
              <a:t>创建一个 </a:t>
            </a:r>
            <a:r>
              <a:rPr lang="en-US" altLang="zh-CN" dirty="0">
                <a:latin typeface="+mj-ea"/>
                <a:ea typeface="+mj-ea"/>
              </a:rPr>
              <a:t>Http </a:t>
            </a:r>
            <a:r>
              <a:rPr lang="zh-CN" altLang="en-US" dirty="0">
                <a:latin typeface="+mj-ea"/>
                <a:ea typeface="+mj-ea"/>
              </a:rPr>
              <a:t>请求</a:t>
            </a:r>
            <a:endParaRPr lang="en-US" altLang="zh-CN" dirty="0">
              <a:latin typeface="+mj-ea"/>
              <a:ea typeface="+mj-ea"/>
            </a:endParaRPr>
          </a:p>
          <a:p>
            <a:pPr marL="285750" indent="-285750">
              <a:buFont typeface="Arial" panose="020B0604020202020204" pitchFamily="34" charset="0"/>
              <a:buChar char="•"/>
            </a:pPr>
            <a:r>
              <a:rPr lang="zh-CN" altLang="en-US" dirty="0">
                <a:latin typeface="+mj-ea"/>
                <a:ea typeface="+mj-ea"/>
              </a:rPr>
              <a:t>发送</a:t>
            </a:r>
            <a:r>
              <a:rPr lang="en-US" altLang="zh-CN" dirty="0">
                <a:latin typeface="+mj-ea"/>
                <a:ea typeface="+mj-ea"/>
              </a:rPr>
              <a:t>Http</a:t>
            </a:r>
            <a:r>
              <a:rPr lang="zh-CN" altLang="en-US" dirty="0">
                <a:latin typeface="+mj-ea"/>
                <a:ea typeface="+mj-ea"/>
              </a:rPr>
              <a:t>请求</a:t>
            </a:r>
            <a:endParaRPr lang="en-US" altLang="zh-CN" dirty="0">
              <a:latin typeface="+mj-ea"/>
              <a:ea typeface="+mj-ea"/>
            </a:endParaRPr>
          </a:p>
          <a:p>
            <a:pPr>
              <a:buNone/>
            </a:pPr>
            <a:endParaRPr lang="zh-CN" altLang="en-US" dirty="0">
              <a:latin typeface="+mj-ea"/>
              <a:ea typeface="+mj-ea"/>
            </a:endParaRPr>
          </a:p>
        </p:txBody>
      </p:sp>
      <p:sp>
        <p:nvSpPr>
          <p:cNvPr id="4" name="圆角矩形 3"/>
          <p:cNvSpPr/>
          <p:nvPr/>
        </p:nvSpPr>
        <p:spPr>
          <a:xfrm>
            <a:off x="5345723" y="2181568"/>
            <a:ext cx="1890346" cy="685800"/>
          </a:xfrm>
          <a:prstGeom prst="roundRect">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t>Internet</a:t>
            </a:r>
            <a:endParaRPr lang="zh-CN" altLang="en-US" b="1" dirty="0"/>
          </a:p>
        </p:txBody>
      </p:sp>
      <p:sp>
        <p:nvSpPr>
          <p:cNvPr id="5" name="矩形 4"/>
          <p:cNvSpPr/>
          <p:nvPr/>
        </p:nvSpPr>
        <p:spPr>
          <a:xfrm>
            <a:off x="1178168" y="4544125"/>
            <a:ext cx="2751993" cy="13771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endParaRPr lang="en-US" altLang="zh-CN" sz="900" dirty="0">
              <a:latin typeface="+mj-ea"/>
              <a:ea typeface="+mj-ea"/>
            </a:endParaRPr>
          </a:p>
          <a:p>
            <a:pPr marL="285750" indent="-285750">
              <a:buFont typeface="Arial" panose="020B0604020202020204" pitchFamily="34" charset="0"/>
              <a:buChar char="•"/>
            </a:pPr>
            <a:r>
              <a:rPr lang="zh-CN" altLang="en-US" dirty="0">
                <a:latin typeface="+mj-ea"/>
                <a:ea typeface="+mj-ea"/>
              </a:rPr>
              <a:t>使用 </a:t>
            </a:r>
            <a:r>
              <a:rPr lang="en-US" altLang="zh-CN" dirty="0" err="1">
                <a:latin typeface="+mj-ea"/>
                <a:ea typeface="+mj-ea"/>
              </a:rPr>
              <a:t>Javascript</a:t>
            </a:r>
            <a:r>
              <a:rPr lang="en-US" altLang="zh-CN" dirty="0">
                <a:latin typeface="+mj-ea"/>
                <a:ea typeface="+mj-ea"/>
              </a:rPr>
              <a:t> </a:t>
            </a:r>
            <a:r>
              <a:rPr lang="zh-CN" altLang="en-US" dirty="0">
                <a:latin typeface="+mj-ea"/>
                <a:ea typeface="+mj-ea"/>
              </a:rPr>
              <a:t>接收返回的数据</a:t>
            </a:r>
            <a:endParaRPr lang="en-US" altLang="zh-CN" dirty="0">
              <a:latin typeface="+mj-ea"/>
              <a:ea typeface="+mj-ea"/>
            </a:endParaRPr>
          </a:p>
          <a:p>
            <a:pPr marL="285750" indent="-285750">
              <a:buFont typeface="Arial" panose="020B0604020202020204" pitchFamily="34" charset="0"/>
              <a:buChar char="•"/>
            </a:pPr>
            <a:r>
              <a:rPr lang="zh-CN" altLang="en-US" dirty="0">
                <a:latin typeface="+mj-ea"/>
                <a:ea typeface="+mj-ea"/>
              </a:rPr>
              <a:t>更新页面内容</a:t>
            </a:r>
            <a:endParaRPr lang="en-US" altLang="zh-CN" dirty="0">
              <a:latin typeface="+mj-ea"/>
              <a:ea typeface="+mj-ea"/>
            </a:endParaRPr>
          </a:p>
          <a:p>
            <a:pPr>
              <a:buNone/>
            </a:pPr>
            <a:endParaRPr lang="zh-CN" altLang="en-US" dirty="0">
              <a:latin typeface="+mj-ea"/>
              <a:ea typeface="+mj-ea"/>
            </a:endParaRPr>
          </a:p>
        </p:txBody>
      </p:sp>
      <p:sp>
        <p:nvSpPr>
          <p:cNvPr id="6" name="矩形 5"/>
          <p:cNvSpPr/>
          <p:nvPr/>
        </p:nvSpPr>
        <p:spPr>
          <a:xfrm>
            <a:off x="8733691" y="1799103"/>
            <a:ext cx="2751993" cy="1450731"/>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None/>
            </a:pPr>
            <a:endParaRPr lang="en-US" altLang="zh-CN" sz="900" dirty="0">
              <a:latin typeface="+mj-ea"/>
              <a:ea typeface="+mj-ea"/>
            </a:endParaRPr>
          </a:p>
          <a:p>
            <a:pPr marL="285750" indent="-285750">
              <a:buFont typeface="Arial" panose="020B0604020202020204" pitchFamily="34" charset="0"/>
              <a:buChar char="•"/>
            </a:pPr>
            <a:r>
              <a:rPr lang="zh-CN" altLang="en-US" dirty="0">
                <a:latin typeface="+mj-ea"/>
                <a:ea typeface="+mj-ea"/>
              </a:rPr>
              <a:t>接收处理 </a:t>
            </a:r>
            <a:r>
              <a:rPr lang="en-US" altLang="zh-CN" dirty="0">
                <a:latin typeface="+mj-ea"/>
                <a:ea typeface="+mj-ea"/>
              </a:rPr>
              <a:t>Http </a:t>
            </a:r>
            <a:r>
              <a:rPr lang="zh-CN" altLang="en-US" dirty="0">
                <a:latin typeface="+mj-ea"/>
                <a:ea typeface="+mj-ea"/>
              </a:rPr>
              <a:t>请求</a:t>
            </a:r>
            <a:endParaRPr lang="en-US" altLang="zh-CN" dirty="0">
              <a:latin typeface="+mj-ea"/>
              <a:ea typeface="+mj-ea"/>
            </a:endParaRPr>
          </a:p>
          <a:p>
            <a:pPr marL="285750" indent="-285750">
              <a:buFont typeface="Arial" panose="020B0604020202020204" pitchFamily="34" charset="0"/>
              <a:buChar char="•"/>
            </a:pPr>
            <a:r>
              <a:rPr lang="zh-CN" altLang="en-US" dirty="0">
                <a:latin typeface="+mj-ea"/>
                <a:ea typeface="+mj-ea"/>
              </a:rPr>
              <a:t>创建一个响应并将数据返回到浏览器</a:t>
            </a:r>
          </a:p>
        </p:txBody>
      </p:sp>
      <p:sp>
        <p:nvSpPr>
          <p:cNvPr id="7" name="圆角矩形 6"/>
          <p:cNvSpPr/>
          <p:nvPr/>
        </p:nvSpPr>
        <p:spPr>
          <a:xfrm>
            <a:off x="5345723" y="4891455"/>
            <a:ext cx="1890346" cy="685800"/>
          </a:xfrm>
          <a:prstGeom prst="roundRect">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t>Internet</a:t>
            </a:r>
            <a:endParaRPr lang="zh-CN" altLang="en-US" b="1" dirty="0"/>
          </a:p>
        </p:txBody>
      </p:sp>
      <p:cxnSp>
        <p:nvCxnSpPr>
          <p:cNvPr id="8" name="直接箭头连接符 7"/>
          <p:cNvCxnSpPr>
            <a:stCxn id="3" idx="3"/>
            <a:endCxn id="4" idx="1"/>
          </p:cNvCxnSpPr>
          <p:nvPr/>
        </p:nvCxnSpPr>
        <p:spPr>
          <a:xfrm flipV="1">
            <a:off x="3930161" y="2524468"/>
            <a:ext cx="141556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4" idx="3"/>
            <a:endCxn id="6" idx="1"/>
          </p:cNvCxnSpPr>
          <p:nvPr/>
        </p:nvCxnSpPr>
        <p:spPr>
          <a:xfrm>
            <a:off x="7236069" y="2524468"/>
            <a:ext cx="149762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6" idx="2"/>
            <a:endCxn id="7" idx="3"/>
          </p:cNvCxnSpPr>
          <p:nvPr/>
        </p:nvCxnSpPr>
        <p:spPr>
          <a:xfrm rot="5400000">
            <a:off x="7680619" y="2805285"/>
            <a:ext cx="1984521" cy="287361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 idx="1"/>
            <a:endCxn id="5" idx="3"/>
          </p:cNvCxnSpPr>
          <p:nvPr/>
        </p:nvCxnSpPr>
        <p:spPr>
          <a:xfrm flipH="1" flipV="1">
            <a:off x="3930161" y="5232713"/>
            <a:ext cx="1415562" cy="16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899138" y="1013943"/>
            <a:ext cx="877163" cy="369332"/>
          </a:xfrm>
          <a:prstGeom prst="rect">
            <a:avLst/>
          </a:prstGeom>
          <a:noFill/>
        </p:spPr>
        <p:txBody>
          <a:bodyPr wrap="none" rtlCol="0">
            <a:spAutoFit/>
          </a:bodyPr>
          <a:lstStyle/>
          <a:p>
            <a:pPr>
              <a:buNone/>
            </a:pPr>
            <a:r>
              <a:rPr lang="zh-CN" altLang="en-US" b="1" dirty="0">
                <a:latin typeface="+mj-ea"/>
                <a:ea typeface="+mj-ea"/>
              </a:rPr>
              <a:t>浏览器</a:t>
            </a:r>
          </a:p>
        </p:txBody>
      </p:sp>
      <p:sp>
        <p:nvSpPr>
          <p:cNvPr id="13" name="文本框 12"/>
          <p:cNvSpPr txBox="1"/>
          <p:nvPr/>
        </p:nvSpPr>
        <p:spPr>
          <a:xfrm>
            <a:off x="9671105" y="1132491"/>
            <a:ext cx="877163" cy="369332"/>
          </a:xfrm>
          <a:prstGeom prst="rect">
            <a:avLst/>
          </a:prstGeom>
          <a:noFill/>
        </p:spPr>
        <p:txBody>
          <a:bodyPr wrap="none" rtlCol="0">
            <a:spAutoFit/>
          </a:bodyPr>
          <a:lstStyle/>
          <a:p>
            <a:pPr>
              <a:buNone/>
            </a:pPr>
            <a:r>
              <a:rPr lang="zh-CN" altLang="en-US" b="1" dirty="0">
                <a:latin typeface="+mj-ea"/>
                <a:ea typeface="+mj-ea"/>
              </a:rPr>
              <a:t>服务器</a:t>
            </a:r>
          </a:p>
        </p:txBody>
      </p:sp>
    </p:spTree>
    <p:extLst>
      <p:ext uri="{BB962C8B-B14F-4D97-AF65-F5344CB8AC3E}">
        <p14:creationId xmlns:p14="http://schemas.microsoft.com/office/powerpoint/2010/main" val="193953370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a:t>
            </a:r>
            <a:r>
              <a:rPr lang="zh-CN" altLang="en-US" dirty="0"/>
              <a:t>前端</a:t>
            </a:r>
            <a:r>
              <a:rPr lang="en-US" altLang="zh-CN" dirty="0"/>
              <a:t>UI</a:t>
            </a:r>
            <a:r>
              <a:rPr lang="zh-CN" altLang="en-US" dirty="0"/>
              <a:t>框架的简要介绍和 </a:t>
            </a:r>
            <a:r>
              <a:rPr lang="en-US" altLang="zh-CN" dirty="0"/>
              <a:t>Metro UI CSS </a:t>
            </a:r>
            <a:r>
              <a:rPr lang="zh-CN" altLang="en-US" dirty="0"/>
              <a:t>的使用</a:t>
            </a:r>
          </a:p>
        </p:txBody>
      </p:sp>
    </p:spTree>
    <p:extLst>
      <p:ext uri="{BB962C8B-B14F-4D97-AF65-F5344CB8AC3E}">
        <p14:creationId xmlns:p14="http://schemas.microsoft.com/office/powerpoint/2010/main" val="232438547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a:t>
            </a:r>
            <a:r>
              <a:rPr lang="zh-CN" altLang="en-US" dirty="0"/>
              <a:t>依赖注入设计的原理和基本实现</a:t>
            </a:r>
          </a:p>
        </p:txBody>
      </p:sp>
    </p:spTree>
    <p:extLst>
      <p:ext uri="{BB962C8B-B14F-4D97-AF65-F5344CB8AC3E}">
        <p14:creationId xmlns:p14="http://schemas.microsoft.com/office/powerpoint/2010/main" val="404020266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a:t>
            </a:r>
            <a:r>
              <a:rPr lang="zh-CN" altLang="en-US" dirty="0"/>
              <a:t>关于软件设计的一些补充话题</a:t>
            </a:r>
          </a:p>
        </p:txBody>
      </p:sp>
    </p:spTree>
    <p:extLst>
      <p:ext uri="{BB962C8B-B14F-4D97-AF65-F5344CB8AC3E}">
        <p14:creationId xmlns:p14="http://schemas.microsoft.com/office/powerpoint/2010/main" val="394999133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课程作业指南</a:t>
            </a:r>
          </a:p>
        </p:txBody>
      </p:sp>
      <p:graphicFrame>
        <p:nvGraphicFramePr>
          <p:cNvPr id="3" name="表格 2"/>
          <p:cNvGraphicFramePr>
            <a:graphicFrameLocks noGrp="1"/>
          </p:cNvGraphicFramePr>
          <p:nvPr>
            <p:extLst/>
          </p:nvPr>
        </p:nvGraphicFramePr>
        <p:xfrm>
          <a:off x="285751" y="1519171"/>
          <a:ext cx="11532869" cy="1660128"/>
        </p:xfrm>
        <a:graphic>
          <a:graphicData uri="http://schemas.openxmlformats.org/drawingml/2006/table">
            <a:tbl>
              <a:tblPr firstRow="1" bandRow="1">
                <a:tableStyleId>{91EBBBCC-DAD2-459C-BE2E-F6DE35CF9A28}</a:tableStyleId>
              </a:tblPr>
              <a:tblGrid>
                <a:gridCol w="1243113">
                  <a:extLst>
                    <a:ext uri="{9D8B030D-6E8A-4147-A177-3AD203B41FA5}">
                      <a16:colId xmlns:a16="http://schemas.microsoft.com/office/drawing/2014/main" val="20000"/>
                    </a:ext>
                  </a:extLst>
                </a:gridCol>
                <a:gridCol w="1746960">
                  <a:extLst>
                    <a:ext uri="{9D8B030D-6E8A-4147-A177-3AD203B41FA5}">
                      <a16:colId xmlns:a16="http://schemas.microsoft.com/office/drawing/2014/main" val="20001"/>
                    </a:ext>
                  </a:extLst>
                </a:gridCol>
                <a:gridCol w="4026326">
                  <a:extLst>
                    <a:ext uri="{9D8B030D-6E8A-4147-A177-3AD203B41FA5}">
                      <a16:colId xmlns:a16="http://schemas.microsoft.com/office/drawing/2014/main" val="20002"/>
                    </a:ext>
                  </a:extLst>
                </a:gridCol>
                <a:gridCol w="4516470">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337624">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extLst>
                  <a:ext uri="{0D108BD9-81ED-4DB2-BD59-A6C34878D82A}">
                    <a16:rowId xmlns:a16="http://schemas.microsoft.com/office/drawing/2014/main" val="10001"/>
                  </a:ext>
                </a:extLst>
              </a:tr>
              <a:tr h="295422">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extLst>
                  <a:ext uri="{0D108BD9-81ED-4DB2-BD59-A6C34878D82A}">
                    <a16:rowId xmlns:a16="http://schemas.microsoft.com/office/drawing/2014/main" val="10002"/>
                  </a:ext>
                </a:extLst>
              </a:tr>
              <a:tr h="314179">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extLst>
                  <a:ext uri="{0D108BD9-81ED-4DB2-BD59-A6C34878D82A}">
                    <a16:rowId xmlns:a16="http://schemas.microsoft.com/office/drawing/2014/main" val="10003"/>
                  </a:ext>
                </a:extLst>
              </a:tr>
              <a:tr h="295421">
                <a:tc>
                  <a:txBody>
                    <a:bodyPr/>
                    <a:lstStyle/>
                    <a:p>
                      <a:endParaRPr lang="zh-CN" altLang="en-US" sz="14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tc>
                  <a:txBody>
                    <a:bodyPr/>
                    <a:lstStyle/>
                    <a:p>
                      <a:endParaRPr lang="zh-CN" altLang="en-US" sz="1400" dirty="0">
                        <a:solidFill>
                          <a:schemeClr val="bg1">
                            <a:lumMod val="50000"/>
                          </a:schemeClr>
                        </a:solidFill>
                        <a:effectLst/>
                        <a:latin typeface="+mj-ea"/>
                        <a:ea typeface="+mj-ea"/>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9973571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 </a:t>
            </a:r>
            <a:r>
              <a:rPr lang="en-US" altLang="zh-CN" dirty="0" err="1"/>
              <a:t>ASP.Net</a:t>
            </a:r>
            <a:r>
              <a:rPr lang="en-US" altLang="zh-CN" dirty="0"/>
              <a:t> MVC </a:t>
            </a:r>
            <a:r>
              <a:rPr lang="zh-CN" altLang="en-US" dirty="0"/>
              <a:t>软件项目结构说明</a:t>
            </a:r>
          </a:p>
        </p:txBody>
      </p:sp>
      <p:pic>
        <p:nvPicPr>
          <p:cNvPr id="3" name="图片 2"/>
          <p:cNvPicPr>
            <a:picLocks noChangeAspect="1"/>
          </p:cNvPicPr>
          <p:nvPr/>
        </p:nvPicPr>
        <p:blipFill>
          <a:blip r:embed="rId2"/>
          <a:stretch>
            <a:fillRect/>
          </a:stretch>
        </p:blipFill>
        <p:spPr>
          <a:xfrm>
            <a:off x="1194099" y="702648"/>
            <a:ext cx="9604684" cy="5934820"/>
          </a:xfrm>
          <a:prstGeom prst="rect">
            <a:avLst/>
          </a:prstGeom>
        </p:spPr>
      </p:pic>
    </p:spTree>
    <p:extLst>
      <p:ext uri="{BB962C8B-B14F-4D97-AF65-F5344CB8AC3E}">
        <p14:creationId xmlns:p14="http://schemas.microsoft.com/office/powerpoint/2010/main" val="35033225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使用 </a:t>
            </a:r>
            <a:r>
              <a:rPr lang="en-US" altLang="zh-CN" dirty="0"/>
              <a:t>VS </a:t>
            </a:r>
            <a:r>
              <a:rPr lang="zh-CN" altLang="en-US" dirty="0"/>
              <a:t>模板创建项目</a:t>
            </a:r>
          </a:p>
        </p:txBody>
      </p:sp>
      <p:pic>
        <p:nvPicPr>
          <p:cNvPr id="3" name="图片 2"/>
          <p:cNvPicPr>
            <a:picLocks noChangeAspect="1"/>
          </p:cNvPicPr>
          <p:nvPr/>
        </p:nvPicPr>
        <p:blipFill>
          <a:blip r:embed="rId2"/>
          <a:stretch>
            <a:fillRect/>
          </a:stretch>
        </p:blipFill>
        <p:spPr>
          <a:xfrm>
            <a:off x="1075764" y="660170"/>
            <a:ext cx="9751022" cy="6026253"/>
          </a:xfrm>
          <a:prstGeom prst="rect">
            <a:avLst/>
          </a:prstGeom>
        </p:spPr>
      </p:pic>
    </p:spTree>
    <p:extLst>
      <p:ext uri="{BB962C8B-B14F-4D97-AF65-F5344CB8AC3E}">
        <p14:creationId xmlns:p14="http://schemas.microsoft.com/office/powerpoint/2010/main" val="2983083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选择和配置最基本的项目框架</a:t>
            </a:r>
          </a:p>
        </p:txBody>
      </p:sp>
      <p:pic>
        <p:nvPicPr>
          <p:cNvPr id="3" name="图片 2"/>
          <p:cNvPicPr>
            <a:picLocks noChangeAspect="1"/>
          </p:cNvPicPr>
          <p:nvPr/>
        </p:nvPicPr>
        <p:blipFill>
          <a:blip r:embed="rId2"/>
          <a:stretch>
            <a:fillRect/>
          </a:stretch>
        </p:blipFill>
        <p:spPr>
          <a:xfrm>
            <a:off x="613186" y="589188"/>
            <a:ext cx="10693101" cy="6043679"/>
          </a:xfrm>
          <a:prstGeom prst="rect">
            <a:avLst/>
          </a:prstGeom>
        </p:spPr>
      </p:pic>
    </p:spTree>
    <p:extLst>
      <p:ext uri="{BB962C8B-B14F-4D97-AF65-F5344CB8AC3E}">
        <p14:creationId xmlns:p14="http://schemas.microsoft.com/office/powerpoint/2010/main" val="1288239845"/>
      </p:ext>
    </p:extLst>
  </p:cSld>
  <p:clrMapOvr>
    <a:masterClrMapping/>
  </p:clrMapOvr>
  <p:transition>
    <p:fade/>
  </p:transition>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2012-普通讲义模版 16：9</Template>
  <TotalTime>6070</TotalTime>
  <Words>2317</Words>
  <Application>Microsoft Office PowerPoint</Application>
  <PresentationFormat>宽屏</PresentationFormat>
  <Paragraphs>314</Paragraphs>
  <Slides>68</Slides>
  <Notes>4</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68</vt:i4>
      </vt:variant>
    </vt:vector>
  </HeadingPairs>
  <TitlesOfParts>
    <vt:vector size="80" baseType="lpstr">
      <vt:lpstr>Segoe</vt:lpstr>
      <vt:lpstr>Segoe Semibold</vt:lpstr>
      <vt:lpstr>黑体</vt:lpstr>
      <vt:lpstr>微软雅黑</vt:lpstr>
      <vt:lpstr>Arial</vt:lpstr>
      <vt:lpstr>Franklin Gothic Book</vt:lpstr>
      <vt:lpstr>Franklin Gothic Medium</vt:lpstr>
      <vt:lpstr>Times New Roman</vt:lpstr>
      <vt:lpstr>Wingdings</vt:lpstr>
      <vt:lpstr>1. 项目和软件项目导论</vt:lpstr>
      <vt:lpstr>自定义设计方案</vt:lpstr>
      <vt:lpstr>5_sample_dark</vt:lpstr>
      <vt:lpstr>ASP.Net MVC 5 编程</vt:lpstr>
      <vt:lpstr>PowerPoint 演示文稿</vt:lpstr>
      <vt:lpstr>1. 前言</vt:lpstr>
      <vt:lpstr>2. ASP.Net 应用体系结构</vt:lpstr>
      <vt:lpstr>2.1. ASP.Net 站点与应用的概念</vt:lpstr>
      <vt:lpstr>2.2. ASP.Net 的一般调用方式和流程</vt:lpstr>
      <vt:lpstr>3. ASP.Net MVC 软件项目结构说明</vt:lpstr>
      <vt:lpstr>3.1. 使用 VS 模板创建项目</vt:lpstr>
      <vt:lpstr>3.2. 选择和配置最基本的项目框架</vt:lpstr>
      <vt:lpstr>3.3. 生成项目</vt:lpstr>
      <vt:lpstr>3.4. MVC 项目代码文件的一般结构</vt:lpstr>
      <vt:lpstr>3.5. ASP.Net 应用的一般调用方式</vt:lpstr>
      <vt:lpstr>3.6. MVC 路由配置文件</vt:lpstr>
      <vt:lpstr>3.7. MVC 项目启动入口程序</vt:lpstr>
      <vt:lpstr>3.8. MVC 项目执行文件概说</vt:lpstr>
      <vt:lpstr>3.8. MVC 项目执行文件概说（续）</vt:lpstr>
      <vt:lpstr>3.8. MVC 项目执行文件概说（续）</vt:lpstr>
      <vt:lpstr>3.8. MVC 项目执行文件概说</vt:lpstr>
      <vt:lpstr>3.9. MVC 概念总结</vt:lpstr>
      <vt:lpstr>PowerPoint 演示文稿</vt:lpstr>
      <vt:lpstr>4. 自定义MVC项目</vt:lpstr>
      <vt:lpstr>4.1. 使用 Nuget 配置 MVC 环境</vt:lpstr>
      <vt:lpstr>4.1. 使用 Nuget 配置 MVC 环境（续）</vt:lpstr>
      <vt:lpstr>4.1. 使用 Nuget 配置 MVC 环境（续）</vt:lpstr>
      <vt:lpstr>4.2. 配置 MVC Web 应用运行环境</vt:lpstr>
      <vt:lpstr>4.2. 配置 MVC Web 应用运行环境</vt:lpstr>
      <vt:lpstr>4.3. 创建业务对象数据模型</vt:lpstr>
      <vt:lpstr>4.4. 创建控制器</vt:lpstr>
      <vt:lpstr>4.4.1. 编写控制器方法</vt:lpstr>
      <vt:lpstr>4.4.2. 编写处理数据和创建视图页面的控制器方法</vt:lpstr>
      <vt:lpstr>PowerPoint 演示文稿</vt:lpstr>
      <vt:lpstr>4.5. 创建视图（Razor 页面）</vt:lpstr>
      <vt:lpstr>4.5.1. 配置视图模型中使用 Razor 一些配置文件</vt:lpstr>
      <vt:lpstr>4.5.2. 视图文件结构简要说明</vt:lpstr>
      <vt:lpstr>4.5.2. 视图文件结构简要说明（续）</vt:lpstr>
      <vt:lpstr>4.5.2. 视图文件结构简要说明（续）</vt:lpstr>
      <vt:lpstr>4.5.2. 视图文件结构简要说明（续）</vt:lpstr>
      <vt:lpstr>4.6. 使用 javascript </vt:lpstr>
      <vt:lpstr>4.7.  在 IIS 中发布项目</vt:lpstr>
      <vt:lpstr>4.7. 在 IIS 中发布项目（续）</vt:lpstr>
      <vt:lpstr>PowerPoint 演示文稿</vt:lpstr>
      <vt:lpstr>5. 课程业务场景的基本说明：企业部门与人员管理</vt:lpstr>
      <vt:lpstr>6. 模型：业务实体定义</vt:lpstr>
      <vt:lpstr>6.1. 关于POCO</vt:lpstr>
      <vt:lpstr>6.2. 业务实体设计模型</vt:lpstr>
      <vt:lpstr>7. 数据存储和数据访问服务接口实现方法设计</vt:lpstr>
      <vt:lpstr>7.1. 通过接口类实现一个统一模式数据处理架构</vt:lpstr>
      <vt:lpstr>7.2. 典型方法分析说明</vt:lpstr>
      <vt:lpstr>7.3. 数据存储和数据访问服务接口在控制器的使用简介</vt:lpstr>
      <vt:lpstr>PowerPoint 演示文稿</vt:lpstr>
      <vt:lpstr>8. 控制器：处理请求和响应匹配，而不是逻辑处理</vt:lpstr>
      <vt:lpstr>8.1. 控制器职责</vt:lpstr>
      <vt:lpstr>8.1. 控制器职责：在前端UI和数据存储之间搭桥</vt:lpstr>
      <vt:lpstr>8.1. 控制器职责：在前端 UI 和数据存储之间搭桥，构建视图模型</vt:lpstr>
      <vt:lpstr>8.1. 控制器职责：在前端 UI 和数据存储之间搭桥，使用视图模型</vt:lpstr>
      <vt:lpstr>8.1. 控制器职责：在前端 UI 和数据存储之间搭桥，使用视图模型</vt:lpstr>
      <vt:lpstr>8.1.控制器的职责：在前端 UI 和数据存储之间搭桥，使用视图模型</vt:lpstr>
      <vt:lpstr>8.2. 控制器访问限制</vt:lpstr>
      <vt:lpstr>8.3. 控制器与数据校验</vt:lpstr>
      <vt:lpstr>8.3. 控制器与数据校验（续）</vt:lpstr>
      <vt:lpstr>PowerPoint 演示文稿</vt:lpstr>
      <vt:lpstr>9.视图：前端表现和前端逻辑处理</vt:lpstr>
      <vt:lpstr>10. Ajax</vt:lpstr>
      <vt:lpstr>11.前端UI框架的简要介绍和 Metro UI CSS 的使用</vt:lpstr>
      <vt:lpstr>12.依赖注入设计的原理和基本实现</vt:lpstr>
      <vt:lpstr>13.关于软件设计的一些补充话题</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跨平台软件开发技术</dc:title>
  <dc:creator>Pan Chengjun</dc:creator>
  <cp:keywords>跨平台,Android,Apple iOS,Windows</cp:keywords>
  <cp:lastModifiedBy>剑 余</cp:lastModifiedBy>
  <cp:revision>248</cp:revision>
  <dcterms:created xsi:type="dcterms:W3CDTF">2012-10-30T03:00:41Z</dcterms:created>
  <dcterms:modified xsi:type="dcterms:W3CDTF">2019-01-13T06:42:28Z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ies>
</file>